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5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4290B15-DB56-464F-B865-98881C76EB89}" type="datetimeFigureOut">
              <a:rPr lang="en-US" smtClean="0"/>
              <a:pPr/>
              <a:t>7/3/2019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4290B15-DB56-464F-B865-98881C76EB89}" type="datetimeFigureOut">
              <a:rPr lang="en-US" smtClean="0"/>
              <a:pPr/>
              <a:t>7/3/2019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290B15-DB56-464F-B865-98881C76EB89}" type="datetimeFigureOut">
              <a:rPr lang="en-US" smtClean="0"/>
              <a:pPr/>
              <a:t>7/3/2019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90B15-DB56-464F-B865-98881C76EB89}" type="datetimeFigureOut">
              <a:rPr lang="en-US" smtClean="0"/>
              <a:pPr/>
              <a:t>7/3/2019</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20628-E0F2-401F-90A7-6C33B6EAEC17}"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Electromagnetic_field"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ec.europa.eu/food/food/foodlaw/traceability/factsheet_trace_2007_en.pdf" TargetMode="External"/><Relationship Id="rId2" Type="http://schemas.openxmlformats.org/officeDocument/2006/relationships/hyperlink" Target="http://mmu-my.academia.edu/SitiZakiahMelatuSamsi/Papers/618002/Stakeholders_Role_for_an_Efficient_Traceability_System_in_Halal_Industry_Supply_Chain" TargetMode="External"/><Relationship Id="rId1" Type="http://schemas.openxmlformats.org/officeDocument/2006/relationships/slideLayout" Target="../slideLayouts/slideLayout2.xml"/><Relationship Id="rId4" Type="http://schemas.openxmlformats.org/officeDocument/2006/relationships/hyperlink" Target="http://www.tracetracker.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lal Sciences Academy - Transparency.png"/>
          <p:cNvPicPr>
            <a:picLocks noChangeAspect="1"/>
          </p:cNvPicPr>
          <p:nvPr/>
        </p:nvPicPr>
        <p:blipFill>
          <a:blip r:embed="rId2" cstate="print"/>
          <a:stretch>
            <a:fillRect/>
          </a:stretch>
        </p:blipFill>
        <p:spPr>
          <a:xfrm>
            <a:off x="500034" y="2224289"/>
            <a:ext cx="5108458" cy="1630683"/>
          </a:xfrm>
          <a:prstGeom prst="rect">
            <a:avLst/>
          </a:prstGeom>
        </p:spPr>
      </p:pic>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1" name="Picture 10" descr="HSA Tranparent.png"/>
          <p:cNvPicPr>
            <a:picLocks noChangeAspect="1"/>
          </p:cNvPicPr>
          <p:nvPr/>
        </p:nvPicPr>
        <p:blipFill>
          <a:blip r:embed="rId3"/>
          <a:stretch>
            <a:fillRect/>
          </a:stretch>
        </p:blipFill>
        <p:spPr>
          <a:xfrm>
            <a:off x="5715008" y="1928802"/>
            <a:ext cx="2520000" cy="2520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1"/>
          <p:cNvSpPr/>
          <p:nvPr/>
        </p:nvSpPr>
        <p:spPr>
          <a:xfrm>
            <a:off x="533400" y="381000"/>
            <a:ext cx="8001000" cy="708025"/>
          </a:xfrm>
          <a:prstGeom prst="rect">
            <a:avLst/>
          </a:prstGeom>
          <a:solidFill>
            <a:srgbClr val="002060"/>
          </a:solidFill>
          <a:ln>
            <a:noFill/>
            <a:prstDash val="solid"/>
          </a:ln>
          <a:effectLst>
            <a:outerShdw dist="27944" dir="5400000" algn="tl">
              <a:srgbClr val="000000">
                <a:alpha val="32000"/>
              </a:srgbClr>
            </a:outerShdw>
          </a:effectLst>
        </p:spPr>
        <p:txBody>
          <a:bodyPr anchorCtr="1">
            <a:spAutoFit/>
          </a:bodyPr>
          <a:lstStyle/>
          <a:p>
            <a:pPr fontAlgn="auto">
              <a:spcBef>
                <a:spcPts val="0"/>
              </a:spcBef>
              <a:spcAft>
                <a:spcPts val="0"/>
              </a:spcAft>
              <a:defRPr sz="1800" b="0" i="0" u="none" strike="noStrike" kern="0" cap="none" spc="0" baseline="0">
                <a:solidFill>
                  <a:srgbClr val="000000"/>
                </a:solidFill>
                <a:uFillTx/>
              </a:defRPr>
            </a:pPr>
            <a:r>
              <a:rPr lang="en-US" sz="4000" b="0" kern="0" dirty="0">
                <a:solidFill>
                  <a:srgbClr val="FFFFFF"/>
                </a:solidFill>
                <a:latin typeface="Calibri" pitchFamily="34" charset="0"/>
                <a:cs typeface="Calibri" pitchFamily="34" charset="0"/>
              </a:rPr>
              <a:t>Why Traceability in Halal?</a:t>
            </a:r>
          </a:p>
        </p:txBody>
      </p:sp>
      <p:sp>
        <p:nvSpPr>
          <p:cNvPr id="4" name="Rectangle 11"/>
          <p:cNvSpPr/>
          <p:nvPr/>
        </p:nvSpPr>
        <p:spPr>
          <a:xfrm>
            <a:off x="76200" y="1447800"/>
            <a:ext cx="8610600" cy="3881438"/>
          </a:xfrm>
          <a:prstGeom prst="rect">
            <a:avLst/>
          </a:prstGeom>
          <a:solidFill>
            <a:srgbClr val="00B050"/>
          </a:solidFill>
          <a:ln>
            <a:noFill/>
            <a:prstDash val="solid"/>
          </a:ln>
          <a:effectLst>
            <a:outerShdw dist="27944" dir="5400000" algn="tl">
              <a:srgbClr val="000000">
                <a:alpha val="32000"/>
              </a:srgbClr>
            </a:outerShdw>
          </a:effectLst>
        </p:spPr>
        <p:txBody>
          <a:bodyPr>
            <a:spAutoFit/>
          </a:bodyPr>
          <a:lstStyle/>
          <a:p>
            <a:pPr algn="just" fontAlgn="auto">
              <a:lnSpc>
                <a:spcPct val="200000"/>
              </a:lnSpc>
              <a:spcBef>
                <a:spcPts val="0"/>
              </a:spcBef>
              <a:spcAft>
                <a:spcPts val="0"/>
              </a:spcAft>
              <a:defRPr sz="1800" b="0" i="0" u="none" strike="noStrike" kern="0" cap="none" spc="0" baseline="0">
                <a:solidFill>
                  <a:srgbClr val="000000"/>
                </a:solidFill>
                <a:uFillTx/>
              </a:defRPr>
            </a:pPr>
            <a:r>
              <a:rPr lang="en-US" sz="3200" b="0" kern="0">
                <a:solidFill>
                  <a:srgbClr val="FFFFFF"/>
                </a:solidFill>
                <a:latin typeface="Calibri" pitchFamily="34" charset="0"/>
                <a:cs typeface="Calibri" pitchFamily="34" charset="0"/>
              </a:rPr>
              <a:t>To ensure that there is an efficient track and trace mechanism along the chain to check the Halal status of the food, non-food items and their sources.</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1"/>
          <p:cNvSpPr>
            <a:spLocks noChangeArrowheads="1"/>
          </p:cNvSpPr>
          <p:nvPr/>
        </p:nvSpPr>
        <p:spPr bwMode="auto">
          <a:xfrm>
            <a:off x="76200" y="457200"/>
            <a:ext cx="8610600" cy="1481138"/>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algn="just">
              <a:lnSpc>
                <a:spcPct val="150000"/>
              </a:lnSpc>
            </a:pPr>
            <a:r>
              <a:rPr lang="en-US" sz="3200" b="0">
                <a:solidFill>
                  <a:srgbClr val="FFFFFF"/>
                </a:solidFill>
                <a:latin typeface="Calibri" pitchFamily="34" charset="0"/>
              </a:rPr>
              <a:t>Efficient Halal traceability practices can be achieved using advanced technologies such as: </a:t>
            </a:r>
          </a:p>
        </p:txBody>
      </p:sp>
      <p:grpSp>
        <p:nvGrpSpPr>
          <p:cNvPr id="2" name="Group 8"/>
          <p:cNvGrpSpPr>
            <a:grpSpLocks/>
          </p:cNvGrpSpPr>
          <p:nvPr/>
        </p:nvGrpSpPr>
        <p:grpSpPr bwMode="auto">
          <a:xfrm>
            <a:off x="76200" y="2286000"/>
            <a:ext cx="8610600" cy="4495800"/>
            <a:chOff x="76196" y="2286000"/>
            <a:chExt cx="8610603" cy="4495802"/>
          </a:xfrm>
        </p:grpSpPr>
        <p:grpSp>
          <p:nvGrpSpPr>
            <p:cNvPr id="3" name="Group 10"/>
            <p:cNvGrpSpPr>
              <a:grpSpLocks/>
            </p:cNvGrpSpPr>
            <p:nvPr/>
          </p:nvGrpSpPr>
          <p:grpSpPr bwMode="auto">
            <a:xfrm>
              <a:off x="76196" y="2286000"/>
              <a:ext cx="8610603" cy="4495802"/>
              <a:chOff x="76196" y="2286000"/>
              <a:chExt cx="8610603" cy="4495802"/>
            </a:xfrm>
          </p:grpSpPr>
          <p:sp>
            <p:nvSpPr>
              <p:cNvPr id="9" name="Rectangle 11"/>
              <p:cNvSpPr/>
              <p:nvPr/>
            </p:nvSpPr>
            <p:spPr>
              <a:xfrm>
                <a:off x="76196" y="2286000"/>
                <a:ext cx="8610603" cy="2241551"/>
              </a:xfrm>
              <a:prstGeom prst="rect">
                <a:avLst/>
              </a:prstGeom>
              <a:solidFill>
                <a:srgbClr val="00B0F0"/>
              </a:solidFill>
              <a:ln>
                <a:noFill/>
                <a:prstDash val="solid"/>
              </a:ln>
              <a:effectLst>
                <a:outerShdw dist="27944" dir="5400000" algn="tl">
                  <a:srgbClr val="000000">
                    <a:alpha val="32000"/>
                  </a:srgbClr>
                </a:outerShdw>
              </a:effectLst>
            </p:spPr>
            <p:txBody>
              <a:bodyPr>
                <a:spAutoFit/>
              </a:bodyPr>
              <a:lstStyle/>
              <a:p>
                <a:pPr algn="just" fontAlgn="auto">
                  <a:lnSpc>
                    <a:spcPct val="150000"/>
                  </a:lnSpc>
                  <a:spcBef>
                    <a:spcPts val="0"/>
                  </a:spcBef>
                  <a:spcAft>
                    <a:spcPts val="0"/>
                  </a:spcAft>
                  <a:defRPr sz="1800" b="0" i="0" u="none" strike="noStrike" kern="0" cap="none" spc="0" baseline="0">
                    <a:solidFill>
                      <a:srgbClr val="000000"/>
                    </a:solidFill>
                    <a:uFillTx/>
                  </a:defRPr>
                </a:pPr>
                <a:r>
                  <a:rPr lang="en-US" sz="2400" b="0" kern="0" dirty="0">
                    <a:solidFill>
                      <a:srgbClr val="FFFFFF"/>
                    </a:solidFill>
                    <a:latin typeface="Calibri" pitchFamily="34" charset="0"/>
                    <a:cs typeface="Calibri" pitchFamily="34" charset="0"/>
                  </a:rPr>
                  <a:t>Radio-frequency identification (RFID), supply chain collaboration, computer-based documentation system and biological techniques are some examples of technologies currently used to enhance a traceability system.</a:t>
                </a:r>
              </a:p>
            </p:txBody>
          </p:sp>
          <p:pic>
            <p:nvPicPr>
              <p:cNvPr id="13319" name="Picture 2"/>
              <p:cNvPicPr>
                <a:picLocks noChangeAspect="1"/>
              </p:cNvPicPr>
              <p:nvPr/>
            </p:nvPicPr>
            <p:blipFill>
              <a:blip r:embed="rId2"/>
              <a:srcRect/>
              <a:stretch>
                <a:fillRect/>
              </a:stretch>
            </p:blipFill>
            <p:spPr bwMode="auto">
              <a:xfrm>
                <a:off x="5486400" y="4924428"/>
                <a:ext cx="3124203" cy="1857374"/>
              </a:xfrm>
              <a:prstGeom prst="rect">
                <a:avLst/>
              </a:prstGeom>
              <a:noFill/>
              <a:ln w="9525">
                <a:noFill/>
                <a:miter lim="800000"/>
                <a:headEnd/>
                <a:tailEnd/>
              </a:ln>
            </p:spPr>
          </p:pic>
        </p:grpSp>
        <p:sp>
          <p:nvSpPr>
            <p:cNvPr id="13317" name="Rectangle 7"/>
            <p:cNvSpPr>
              <a:spLocks noChangeArrowheads="1"/>
            </p:cNvSpPr>
            <p:nvPr/>
          </p:nvSpPr>
          <p:spPr bwMode="auto">
            <a:xfrm>
              <a:off x="76196" y="4919005"/>
              <a:ext cx="5105396" cy="1631216"/>
            </a:xfrm>
            <a:prstGeom prst="rect">
              <a:avLst/>
            </a:prstGeom>
            <a:noFill/>
            <a:ln w="9525">
              <a:noFill/>
              <a:miter lim="800000"/>
              <a:headEnd/>
              <a:tailEnd/>
            </a:ln>
          </p:spPr>
          <p:txBody>
            <a:bodyPr>
              <a:spAutoFit/>
            </a:bodyPr>
            <a:lstStyle/>
            <a:p>
              <a:pPr algn="just"/>
              <a:r>
                <a:rPr lang="en-US" sz="1000">
                  <a:solidFill>
                    <a:srgbClr val="000000"/>
                  </a:solidFill>
                  <a:latin typeface="Calibri" pitchFamily="34" charset="0"/>
                </a:rPr>
                <a:t>Radio-frequency identification</a:t>
              </a:r>
              <a:r>
                <a:rPr lang="en-US" sz="1000" b="0">
                  <a:solidFill>
                    <a:srgbClr val="000000"/>
                  </a:solidFill>
                  <a:latin typeface="Calibri" pitchFamily="34" charset="0"/>
                </a:rPr>
                <a:t> (</a:t>
              </a:r>
              <a:r>
                <a:rPr lang="en-US" sz="1000">
                  <a:solidFill>
                    <a:srgbClr val="000000"/>
                  </a:solidFill>
                  <a:latin typeface="Calibri" pitchFamily="34" charset="0"/>
                </a:rPr>
                <a:t>RFID</a:t>
              </a:r>
              <a:r>
                <a:rPr lang="en-US" sz="1000" b="0">
                  <a:solidFill>
                    <a:srgbClr val="000000"/>
                  </a:solidFill>
                  <a:latin typeface="Calibri" pitchFamily="34" charset="0"/>
                </a:rPr>
                <a:t>) is the wireless use of </a:t>
              </a:r>
              <a:r>
                <a:rPr lang="en-US" sz="1000" b="0">
                  <a:solidFill>
                    <a:srgbClr val="000000"/>
                  </a:solidFill>
                  <a:latin typeface="Calibri" pitchFamily="34" charset="0"/>
                  <a:hlinkClick r:id="rId3" tooltip="Electromagnetic field"/>
                </a:rPr>
                <a:t>electromagnetic fields</a:t>
              </a:r>
              <a:r>
                <a:rPr lang="en-US" sz="1000" b="0">
                  <a:solidFill>
                    <a:srgbClr val="000000"/>
                  </a:solidFill>
                  <a:latin typeface="Calibri" pitchFamily="34" charset="0"/>
                </a:rPr>
                <a:t> to transfer data, for the purposes of automatically identifying and tracking tags attached to objects. The tags contain electronically stored information.</a:t>
              </a:r>
            </a:p>
            <a:p>
              <a:pPr algn="just"/>
              <a:endParaRPr lang="en-US" sz="1000" b="0">
                <a:solidFill>
                  <a:srgbClr val="000000"/>
                </a:solidFill>
                <a:latin typeface="Calibri" pitchFamily="34" charset="0"/>
              </a:endParaRPr>
            </a:p>
            <a:p>
              <a:pPr algn="just"/>
              <a:r>
                <a:rPr lang="en-US" sz="1000" b="0">
                  <a:solidFill>
                    <a:srgbClr val="000000"/>
                  </a:solidFill>
                  <a:latin typeface="Calibri" pitchFamily="34" charset="0"/>
                </a:rPr>
                <a:t>Supply Chain Collaboration: Interaction supported by a technology between two or more parties that play a role in the supply chain in order to achieve a common goal and obtain mutual benefit.</a:t>
              </a:r>
            </a:p>
            <a:p>
              <a:pPr algn="just"/>
              <a:endParaRPr lang="en-US" sz="1000" b="0">
                <a:solidFill>
                  <a:srgbClr val="000000"/>
                </a:solidFill>
                <a:latin typeface="Calibri" pitchFamily="34" charset="0"/>
              </a:endParaRPr>
            </a:p>
            <a:p>
              <a:pPr algn="just"/>
              <a:r>
                <a:rPr lang="en-US" sz="1000" b="0">
                  <a:solidFill>
                    <a:srgbClr val="000000"/>
                  </a:solidFill>
                  <a:latin typeface="Calibri" pitchFamily="34" charset="0"/>
                </a:rPr>
                <a:t>The use of computer-based documentation tools confers many benefits to the delivery of evidence.</a:t>
              </a:r>
            </a:p>
          </p:txBody>
        </p:sp>
      </p:gr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1"/>
          <p:cNvSpPr/>
          <p:nvPr/>
        </p:nvSpPr>
        <p:spPr>
          <a:xfrm>
            <a:off x="76200" y="685800"/>
            <a:ext cx="8610600" cy="2170113"/>
          </a:xfrm>
          <a:prstGeom prst="rect">
            <a:avLst/>
          </a:prstGeom>
          <a:solidFill>
            <a:srgbClr val="00B050"/>
          </a:solidFill>
          <a:ln>
            <a:noFill/>
            <a:prstDash val="solid"/>
          </a:ln>
          <a:effectLst>
            <a:outerShdw dist="27944" dir="5400000" algn="tl">
              <a:srgbClr val="000000">
                <a:alpha val="32000"/>
              </a:srgbClr>
            </a:outerShdw>
          </a:effectLst>
        </p:spPr>
        <p:txBody>
          <a:bodyPr>
            <a:spAutoFit/>
          </a:bodyPr>
          <a:lstStyle/>
          <a:p>
            <a:pPr algn="just" fontAlgn="auto">
              <a:lnSpc>
                <a:spcPct val="150000"/>
              </a:lnSpc>
              <a:spcBef>
                <a:spcPts val="0"/>
              </a:spcBef>
              <a:spcAft>
                <a:spcPts val="0"/>
              </a:spcAft>
              <a:defRPr sz="1800" b="0" i="0" u="none" strike="noStrike" kern="0" cap="none" spc="0" baseline="0">
                <a:solidFill>
                  <a:srgbClr val="000000"/>
                </a:solidFill>
                <a:uFillTx/>
              </a:defRPr>
            </a:pPr>
            <a:r>
              <a:rPr lang="en-US" sz="3000" b="0" kern="0" dirty="0">
                <a:solidFill>
                  <a:srgbClr val="FFFFFF"/>
                </a:solidFill>
                <a:latin typeface="Calibri" pitchFamily="34" charset="0"/>
                <a:cs typeface="Calibri" pitchFamily="34" charset="0"/>
              </a:rPr>
              <a:t>The efficiency of a Traceability of a Halal system depends on the implementation aspect which in turn relies on the execution by the key players*. </a:t>
            </a:r>
          </a:p>
        </p:txBody>
      </p:sp>
      <p:sp>
        <p:nvSpPr>
          <p:cNvPr id="4" name="Rectangle 11"/>
          <p:cNvSpPr/>
          <p:nvPr/>
        </p:nvSpPr>
        <p:spPr>
          <a:xfrm>
            <a:off x="76200" y="3048000"/>
            <a:ext cx="8610600" cy="1570038"/>
          </a:xfrm>
          <a:prstGeom prst="rect">
            <a:avLst/>
          </a:prstGeom>
          <a:solidFill>
            <a:srgbClr val="00B0F0"/>
          </a:solidFill>
          <a:ln>
            <a:noFill/>
            <a:prstDash val="solid"/>
          </a:ln>
          <a:effectLst>
            <a:outerShdw dist="27944" dir="5400000" algn="tl">
              <a:srgbClr val="000000">
                <a:alpha val="32000"/>
              </a:srgbClr>
            </a:outerShdw>
          </a:effectLst>
        </p:spPr>
        <p:txBody>
          <a:bodyPr>
            <a:spAutoFit/>
          </a:bodyPr>
          <a:lstStyle/>
          <a:p>
            <a:pPr algn="just" fontAlgn="auto">
              <a:lnSpc>
                <a:spcPct val="150000"/>
              </a:lnSpc>
              <a:spcBef>
                <a:spcPts val="0"/>
              </a:spcBef>
              <a:spcAft>
                <a:spcPts val="0"/>
              </a:spcAft>
              <a:defRPr sz="1800" b="0" i="0" u="none" strike="noStrike" kern="0" cap="none" spc="0" baseline="0">
                <a:solidFill>
                  <a:srgbClr val="000000"/>
                </a:solidFill>
                <a:uFillTx/>
              </a:defRPr>
            </a:pPr>
            <a:r>
              <a:rPr lang="en-US" sz="3200" b="0" kern="0" dirty="0">
                <a:solidFill>
                  <a:srgbClr val="FFFFFF"/>
                </a:solidFill>
                <a:latin typeface="Calibri" pitchFamily="34" charset="0"/>
                <a:cs typeface="Calibri" pitchFamily="34" charset="0"/>
              </a:rPr>
              <a:t>The key players in the Traceability Halal system are the stakeholders along the supply chain. </a:t>
            </a:r>
          </a:p>
        </p:txBody>
      </p:sp>
      <p:sp>
        <p:nvSpPr>
          <p:cNvPr id="14340" name="Rectangle 11"/>
          <p:cNvSpPr>
            <a:spLocks noChangeArrowheads="1"/>
          </p:cNvSpPr>
          <p:nvPr/>
        </p:nvSpPr>
        <p:spPr bwMode="auto">
          <a:xfrm>
            <a:off x="76200" y="6381750"/>
            <a:ext cx="8534400" cy="400050"/>
          </a:xfrm>
          <a:prstGeom prst="rect">
            <a:avLst/>
          </a:prstGeom>
          <a:solidFill>
            <a:srgbClr val="FFFFFF"/>
          </a:solidFill>
          <a:ln w="9525">
            <a:noFill/>
            <a:miter lim="800000"/>
            <a:headEnd/>
            <a:tailEnd/>
          </a:ln>
        </p:spPr>
        <p:txBody>
          <a:bodyPr>
            <a:spAutoFit/>
          </a:bodyPr>
          <a:lstStyle/>
          <a:p>
            <a:pPr algn="just"/>
            <a:r>
              <a:rPr lang="en-US" sz="1000" b="0">
                <a:solidFill>
                  <a:srgbClr val="000000"/>
                </a:solidFill>
                <a:latin typeface="Calibri" pitchFamily="34" charset="0"/>
              </a:rPr>
              <a:t>*Chen, R.-S., Chen, C.-C., Yeh, K. C., Chen, Y.-C., &amp; Kuo, C.-W.(2008). Using RFID Technology in Food Produce Traceability. WSEAS Transactions on Information Science and Applications, 5 (11), 1551-1560.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1"/>
          <p:cNvSpPr>
            <a:spLocks noChangeArrowheads="1"/>
          </p:cNvSpPr>
          <p:nvPr/>
        </p:nvSpPr>
        <p:spPr bwMode="auto">
          <a:xfrm>
            <a:off x="228600" y="304800"/>
            <a:ext cx="8610600" cy="3697288"/>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algn="just">
              <a:lnSpc>
                <a:spcPct val="150000"/>
              </a:lnSpc>
            </a:pPr>
            <a:r>
              <a:rPr lang="en-US" sz="3200" b="0">
                <a:solidFill>
                  <a:srgbClr val="FFFFFF"/>
                </a:solidFill>
                <a:latin typeface="Calibri" pitchFamily="34" charset="0"/>
              </a:rPr>
              <a:t>In the Halal industry supply chain context, some of the stakeholders are also business organizations with their own goals, regardless of their positions (they might be suppliers, cultivators, logistics providers, etc.).</a:t>
            </a:r>
          </a:p>
        </p:txBody>
      </p:sp>
      <p:sp>
        <p:nvSpPr>
          <p:cNvPr id="4" name="Rectangle 11"/>
          <p:cNvSpPr>
            <a:spLocks noChangeArrowheads="1"/>
          </p:cNvSpPr>
          <p:nvPr/>
        </p:nvSpPr>
        <p:spPr bwMode="auto">
          <a:xfrm>
            <a:off x="228600" y="4232275"/>
            <a:ext cx="8610600" cy="2219325"/>
          </a:xfrm>
          <a:prstGeom prst="rect">
            <a:avLst/>
          </a:prstGeom>
          <a:solidFill>
            <a:srgbClr val="00B0F0"/>
          </a:solidFill>
          <a:ln w="9525">
            <a:noFill/>
            <a:miter lim="800000"/>
            <a:headEnd/>
            <a:tailEnd/>
          </a:ln>
          <a:effectLst>
            <a:outerShdw dist="27944" dir="5400000" algn="tl" rotWithShape="0">
              <a:srgbClr val="000000">
                <a:alpha val="31998"/>
              </a:srgbClr>
            </a:outerShdw>
          </a:effectLst>
        </p:spPr>
        <p:txBody>
          <a:bodyPr>
            <a:spAutoFit/>
          </a:bodyPr>
          <a:lstStyle/>
          <a:p>
            <a:pPr algn="just">
              <a:lnSpc>
                <a:spcPct val="150000"/>
              </a:lnSpc>
            </a:pPr>
            <a:r>
              <a:rPr lang="en-US" sz="3200" b="0">
                <a:solidFill>
                  <a:srgbClr val="FFFFFF"/>
                </a:solidFill>
                <a:latin typeface="Calibri" pitchFamily="34" charset="0"/>
              </a:rPr>
              <a:t>As a business entity, the main objective of a Halal firm is also the same as other businesses i.e. to maximize profit.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1"/>
          <p:cNvSpPr>
            <a:spLocks noChangeArrowheads="1"/>
          </p:cNvSpPr>
          <p:nvPr/>
        </p:nvSpPr>
        <p:spPr bwMode="auto">
          <a:xfrm>
            <a:off x="228600" y="609600"/>
            <a:ext cx="8610600" cy="2959100"/>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algn="just">
              <a:lnSpc>
                <a:spcPct val="150000"/>
              </a:lnSpc>
            </a:pPr>
            <a:r>
              <a:rPr lang="en-US" sz="3200" b="0">
                <a:solidFill>
                  <a:srgbClr val="FFFFFF"/>
                </a:solidFill>
                <a:latin typeface="Calibri" pitchFamily="34" charset="0"/>
              </a:rPr>
              <a:t>Halal firms at the same time have a very heavy responsibility towards the Muslim community or consumers, i.e. to inhibit them from consuming non-Halal products.</a:t>
            </a: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ChangeArrowheads="1"/>
          </p:cNvSpPr>
          <p:nvPr/>
        </p:nvSpPr>
        <p:spPr bwMode="auto">
          <a:xfrm>
            <a:off x="152400" y="457200"/>
            <a:ext cx="8610600" cy="2219325"/>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algn="just">
              <a:lnSpc>
                <a:spcPct val="150000"/>
              </a:lnSpc>
            </a:pPr>
            <a:r>
              <a:rPr lang="en-US" sz="3200" b="0">
                <a:solidFill>
                  <a:srgbClr val="FFFFFF"/>
                </a:solidFill>
                <a:latin typeface="Calibri" pitchFamily="34" charset="0"/>
              </a:rPr>
              <a:t>The government, on the other hand, as the leader of the country, is responsible for the citizens’ well-being.</a:t>
            </a: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a:spLocks noChangeArrowheads="1"/>
          </p:cNvSpPr>
          <p:nvPr/>
        </p:nvSpPr>
        <p:spPr bwMode="auto">
          <a:xfrm>
            <a:off x="152400" y="457200"/>
            <a:ext cx="8610600" cy="3697288"/>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algn="just">
              <a:lnSpc>
                <a:spcPct val="150000"/>
              </a:lnSpc>
            </a:pPr>
            <a:r>
              <a:rPr lang="en-US" sz="3200" b="0">
                <a:solidFill>
                  <a:srgbClr val="FFFFFF"/>
                </a:solidFill>
                <a:latin typeface="Calibri" pitchFamily="34" charset="0"/>
              </a:rPr>
              <a:t>In the process of implementing an efficient Halal traceability system along the supply chain, it is very important to investigate and identify stakeholder’s interests, needs, roles and responsibilities</a:t>
            </a: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ChangeArrowheads="1"/>
          </p:cNvSpPr>
          <p:nvPr/>
        </p:nvSpPr>
        <p:spPr bwMode="auto">
          <a:xfrm>
            <a:off x="76200" y="2057400"/>
            <a:ext cx="2632075" cy="1077913"/>
          </a:xfrm>
          <a:prstGeom prst="rect">
            <a:avLst/>
          </a:prstGeom>
          <a:solidFill>
            <a:srgbClr val="92D050"/>
          </a:solidFill>
          <a:ln w="9525">
            <a:noFill/>
            <a:miter lim="800000"/>
            <a:headEnd/>
            <a:tailEnd/>
          </a:ln>
          <a:effectLst>
            <a:outerShdw dist="27944" dir="5400000" algn="tl" rotWithShape="0">
              <a:srgbClr val="000000">
                <a:alpha val="31998"/>
              </a:srgbClr>
            </a:outerShdw>
          </a:effectLst>
        </p:spPr>
        <p:txBody>
          <a:bodyPr>
            <a:spAutoFit/>
          </a:bodyPr>
          <a:lstStyle/>
          <a:p>
            <a:pPr>
              <a:lnSpc>
                <a:spcPct val="200000"/>
              </a:lnSpc>
            </a:pPr>
            <a:r>
              <a:rPr lang="en-US" sz="3200" b="0">
                <a:solidFill>
                  <a:srgbClr val="000000"/>
                </a:solidFill>
                <a:latin typeface="Calibri" pitchFamily="34" charset="0"/>
              </a:rPr>
              <a:t>Scenario 1:</a:t>
            </a:r>
          </a:p>
        </p:txBody>
      </p:sp>
      <p:sp>
        <p:nvSpPr>
          <p:cNvPr id="7" name="Rectangle 11"/>
          <p:cNvSpPr>
            <a:spLocks noChangeArrowheads="1"/>
          </p:cNvSpPr>
          <p:nvPr/>
        </p:nvSpPr>
        <p:spPr bwMode="auto">
          <a:xfrm>
            <a:off x="3048000" y="2143125"/>
            <a:ext cx="5943600" cy="954088"/>
          </a:xfrm>
          <a:prstGeom prst="rect">
            <a:avLst/>
          </a:prstGeom>
          <a:solidFill>
            <a:srgbClr val="FFC000"/>
          </a:solidFill>
          <a:ln w="9525">
            <a:noFill/>
            <a:miter lim="800000"/>
            <a:headEnd/>
            <a:tailEnd/>
          </a:ln>
          <a:effectLst>
            <a:outerShdw dist="27944" dir="5400000" algn="tl" rotWithShape="0">
              <a:srgbClr val="000000">
                <a:alpha val="31998"/>
              </a:srgbClr>
            </a:outerShdw>
          </a:effectLst>
        </p:spPr>
        <p:txBody>
          <a:bodyPr>
            <a:spAutoFit/>
          </a:bodyPr>
          <a:lstStyle/>
          <a:p>
            <a:pPr marL="514350" indent="-514350" algn="just">
              <a:lnSpc>
                <a:spcPct val="200000"/>
              </a:lnSpc>
            </a:pPr>
            <a:r>
              <a:rPr lang="en-US" sz="2800" b="0">
                <a:solidFill>
                  <a:srgbClr val="000000"/>
                </a:solidFill>
                <a:latin typeface="Calibri" pitchFamily="34" charset="0"/>
              </a:rPr>
              <a:t>Slaughtering Process</a:t>
            </a:r>
          </a:p>
        </p:txBody>
      </p:sp>
      <p:sp>
        <p:nvSpPr>
          <p:cNvPr id="8" name="Rectangle 11"/>
          <p:cNvSpPr/>
          <p:nvPr/>
        </p:nvSpPr>
        <p:spPr>
          <a:xfrm>
            <a:off x="76200" y="3316288"/>
            <a:ext cx="2590800" cy="1077912"/>
          </a:xfrm>
          <a:prstGeom prst="rect">
            <a:avLst/>
          </a:prstGeom>
          <a:solidFill>
            <a:srgbClr val="92D050"/>
          </a:solidFill>
          <a:ln>
            <a:noFill/>
            <a:prstDash val="solid"/>
          </a:ln>
          <a:effectLst>
            <a:outerShdw dist="27944" dir="5400000" algn="tl">
              <a:srgbClr val="000000">
                <a:alpha val="32000"/>
              </a:srgbClr>
            </a:outerShdw>
          </a:effectLst>
        </p:spPr>
        <p:txBody>
          <a:bodyPr>
            <a:spAutoFit/>
          </a:bodyPr>
          <a:lstStyle/>
          <a:p>
            <a:pPr fontAlgn="auto">
              <a:lnSpc>
                <a:spcPct val="200000"/>
              </a:lnSpc>
              <a:spcBef>
                <a:spcPts val="0"/>
              </a:spcBef>
              <a:spcAft>
                <a:spcPts val="0"/>
              </a:spcAft>
              <a:defRPr sz="1800" b="0" i="0" u="none" strike="noStrike" kern="0" cap="none" spc="0" baseline="0">
                <a:solidFill>
                  <a:srgbClr val="000000"/>
                </a:solidFill>
                <a:uFillTx/>
              </a:defRPr>
            </a:pPr>
            <a:r>
              <a:rPr lang="en-US" sz="3200" b="0" kern="0">
                <a:solidFill>
                  <a:srgbClr val="000000"/>
                </a:solidFill>
                <a:latin typeface="Calibri" pitchFamily="34" charset="0"/>
                <a:cs typeface="Calibri" pitchFamily="34" charset="0"/>
              </a:rPr>
              <a:t>Scenario 2:</a:t>
            </a:r>
          </a:p>
        </p:txBody>
      </p:sp>
      <p:sp>
        <p:nvSpPr>
          <p:cNvPr id="9" name="Rectangle 11"/>
          <p:cNvSpPr>
            <a:spLocks noChangeArrowheads="1"/>
          </p:cNvSpPr>
          <p:nvPr/>
        </p:nvSpPr>
        <p:spPr bwMode="auto">
          <a:xfrm>
            <a:off x="3048000" y="3389313"/>
            <a:ext cx="5943600" cy="954087"/>
          </a:xfrm>
          <a:prstGeom prst="rect">
            <a:avLst/>
          </a:prstGeom>
          <a:solidFill>
            <a:srgbClr val="FFC000"/>
          </a:solidFill>
          <a:ln w="9525">
            <a:noFill/>
            <a:miter lim="800000"/>
            <a:headEnd/>
            <a:tailEnd/>
          </a:ln>
          <a:effectLst>
            <a:outerShdw dist="27944" dir="5400000" algn="tl" rotWithShape="0">
              <a:srgbClr val="000000">
                <a:alpha val="31998"/>
              </a:srgbClr>
            </a:outerShdw>
          </a:effectLst>
        </p:spPr>
        <p:txBody>
          <a:bodyPr>
            <a:spAutoFit/>
          </a:bodyPr>
          <a:lstStyle/>
          <a:p>
            <a:pPr marL="514350" indent="-514350" algn="just">
              <a:lnSpc>
                <a:spcPct val="200000"/>
              </a:lnSpc>
            </a:pPr>
            <a:r>
              <a:rPr lang="en-US" sz="2800" b="0">
                <a:solidFill>
                  <a:srgbClr val="000000"/>
                </a:solidFill>
                <a:latin typeface="Calibri" pitchFamily="34" charset="0"/>
              </a:rPr>
              <a:t>Certificate Authentication</a:t>
            </a:r>
          </a:p>
        </p:txBody>
      </p:sp>
      <p:sp>
        <p:nvSpPr>
          <p:cNvPr id="10" name="Rectangle 11"/>
          <p:cNvSpPr/>
          <p:nvPr/>
        </p:nvSpPr>
        <p:spPr>
          <a:xfrm>
            <a:off x="76200" y="4560888"/>
            <a:ext cx="2590800" cy="1077912"/>
          </a:xfrm>
          <a:prstGeom prst="rect">
            <a:avLst/>
          </a:prstGeom>
          <a:solidFill>
            <a:srgbClr val="92D050"/>
          </a:solidFill>
          <a:ln>
            <a:noFill/>
            <a:prstDash val="solid"/>
          </a:ln>
          <a:effectLst>
            <a:outerShdw dist="27944" dir="5400000" algn="tl">
              <a:srgbClr val="000000">
                <a:alpha val="32000"/>
              </a:srgbClr>
            </a:outerShdw>
          </a:effectLst>
        </p:spPr>
        <p:txBody>
          <a:bodyPr>
            <a:spAutoFit/>
          </a:bodyPr>
          <a:lstStyle/>
          <a:p>
            <a:pPr fontAlgn="auto">
              <a:lnSpc>
                <a:spcPct val="200000"/>
              </a:lnSpc>
              <a:spcBef>
                <a:spcPts val="0"/>
              </a:spcBef>
              <a:spcAft>
                <a:spcPts val="0"/>
              </a:spcAft>
              <a:defRPr sz="1800" b="0" i="0" u="none" strike="noStrike" kern="0" cap="none" spc="0" baseline="0">
                <a:solidFill>
                  <a:srgbClr val="000000"/>
                </a:solidFill>
                <a:uFillTx/>
              </a:defRPr>
            </a:pPr>
            <a:r>
              <a:rPr lang="en-US" sz="3200" b="0" kern="0">
                <a:solidFill>
                  <a:srgbClr val="000000"/>
                </a:solidFill>
                <a:latin typeface="Calibri" pitchFamily="34" charset="0"/>
                <a:cs typeface="Calibri" pitchFamily="34" charset="0"/>
              </a:rPr>
              <a:t>Scenario 3:</a:t>
            </a:r>
          </a:p>
        </p:txBody>
      </p:sp>
      <p:sp>
        <p:nvSpPr>
          <p:cNvPr id="11" name="Rectangle 11"/>
          <p:cNvSpPr/>
          <p:nvPr/>
        </p:nvSpPr>
        <p:spPr>
          <a:xfrm>
            <a:off x="76200" y="381000"/>
            <a:ext cx="8763000" cy="1077913"/>
          </a:xfrm>
          <a:prstGeom prst="rect">
            <a:avLst/>
          </a:prstGeom>
          <a:solidFill>
            <a:srgbClr val="00B050"/>
          </a:solidFill>
          <a:ln>
            <a:noFill/>
            <a:prstDash val="solid"/>
          </a:ln>
          <a:effectLst>
            <a:outerShdw dist="27944" dir="5400000" algn="tl">
              <a:srgbClr val="000000">
                <a:alpha val="32000"/>
              </a:srgbClr>
            </a:outerShdw>
          </a:effectLst>
        </p:spPr>
        <p:txBody>
          <a:bodyPr>
            <a:spAutoFit/>
          </a:bodyPr>
          <a:lstStyle/>
          <a:p>
            <a:pPr algn="just" fontAlgn="auto">
              <a:spcBef>
                <a:spcPts val="0"/>
              </a:spcBef>
              <a:spcAft>
                <a:spcPts val="0"/>
              </a:spcAft>
              <a:defRPr sz="1800" b="0" i="0" u="none" strike="noStrike" kern="0" cap="none" spc="0" baseline="0">
                <a:solidFill>
                  <a:srgbClr val="000000"/>
                </a:solidFill>
                <a:uFillTx/>
              </a:defRPr>
            </a:pPr>
            <a:r>
              <a:rPr lang="en-US" sz="3200" b="0" kern="0" dirty="0">
                <a:solidFill>
                  <a:srgbClr val="FFFFFF"/>
                </a:solidFill>
                <a:latin typeface="Calibri" pitchFamily="34" charset="0"/>
                <a:cs typeface="Calibri" pitchFamily="34" charset="0"/>
              </a:rPr>
              <a:t>We have three main scenarios in the Halal Traceability Process system:</a:t>
            </a:r>
          </a:p>
        </p:txBody>
      </p:sp>
      <p:sp>
        <p:nvSpPr>
          <p:cNvPr id="12" name="Rectangle 11"/>
          <p:cNvSpPr>
            <a:spLocks noChangeArrowheads="1"/>
          </p:cNvSpPr>
          <p:nvPr/>
        </p:nvSpPr>
        <p:spPr bwMode="auto">
          <a:xfrm>
            <a:off x="3048000" y="4608513"/>
            <a:ext cx="5943600" cy="954087"/>
          </a:xfrm>
          <a:prstGeom prst="rect">
            <a:avLst/>
          </a:prstGeom>
          <a:solidFill>
            <a:srgbClr val="FFC000"/>
          </a:solidFill>
          <a:ln w="9525">
            <a:noFill/>
            <a:miter lim="800000"/>
            <a:headEnd/>
            <a:tailEnd/>
          </a:ln>
          <a:effectLst>
            <a:outerShdw dist="27944" dir="5400000" algn="tl" rotWithShape="0">
              <a:srgbClr val="000000">
                <a:alpha val="31998"/>
              </a:srgbClr>
            </a:outerShdw>
          </a:effectLst>
        </p:spPr>
        <p:txBody>
          <a:bodyPr>
            <a:spAutoFit/>
          </a:bodyPr>
          <a:lstStyle/>
          <a:p>
            <a:pPr marL="514350" indent="-514350" algn="just">
              <a:lnSpc>
                <a:spcPct val="200000"/>
              </a:lnSpc>
            </a:pPr>
            <a:r>
              <a:rPr lang="en-US" sz="2800" b="0">
                <a:solidFill>
                  <a:srgbClr val="000000"/>
                </a:solidFill>
                <a:latin typeface="Calibri" pitchFamily="34" charset="0"/>
              </a:rPr>
              <a:t>Ingredient Verification</a:t>
            </a:r>
          </a:p>
        </p:txBody>
      </p:sp>
      <p:sp>
        <p:nvSpPr>
          <p:cNvPr id="13" name="Rectangle 1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ppt_x</p:attrName>
                                        </p:attrNameLst>
                                      </p:cBhvr>
                                      <p:tavLst>
                                        <p:tav tm="0">
                                          <p:val>
                                            <p:strVal val="#ppt_x"/>
                                          </p:val>
                                        </p:tav>
                                        <p:tav tm="100000">
                                          <p:val>
                                            <p:strVal val="#ppt_x"/>
                                          </p:val>
                                        </p:tav>
                                      </p:tavLst>
                                    </p:anim>
                                    <p:anim calcmode="lin" valueType="num">
                                      <p:cBhvr>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a:spLocks noChangeArrowheads="1"/>
          </p:cNvSpPr>
          <p:nvPr/>
        </p:nvSpPr>
        <p:spPr bwMode="auto">
          <a:xfrm>
            <a:off x="228600" y="457200"/>
            <a:ext cx="2632075" cy="584200"/>
          </a:xfrm>
          <a:prstGeom prst="rect">
            <a:avLst/>
          </a:prstGeom>
          <a:solidFill>
            <a:srgbClr val="92D050"/>
          </a:solidFill>
          <a:ln w="9525">
            <a:noFill/>
            <a:miter lim="800000"/>
            <a:headEnd/>
            <a:tailEnd/>
          </a:ln>
          <a:effectLst>
            <a:outerShdw dist="27944" dir="5400000" algn="tl" rotWithShape="0">
              <a:srgbClr val="000000">
                <a:alpha val="31998"/>
              </a:srgbClr>
            </a:outerShdw>
          </a:effectLst>
        </p:spPr>
        <p:txBody>
          <a:bodyPr>
            <a:spAutoFit/>
          </a:bodyPr>
          <a:lstStyle/>
          <a:p>
            <a:r>
              <a:rPr lang="en-US" sz="3200" b="0">
                <a:solidFill>
                  <a:srgbClr val="000000"/>
                </a:solidFill>
                <a:latin typeface="Calibri" pitchFamily="34" charset="0"/>
              </a:rPr>
              <a:t>Scenario 1:</a:t>
            </a:r>
          </a:p>
        </p:txBody>
      </p:sp>
      <p:sp>
        <p:nvSpPr>
          <p:cNvPr id="14" name="Rectangle 11"/>
          <p:cNvSpPr>
            <a:spLocks noChangeArrowheads="1"/>
          </p:cNvSpPr>
          <p:nvPr/>
        </p:nvSpPr>
        <p:spPr bwMode="auto">
          <a:xfrm>
            <a:off x="3124200" y="466725"/>
            <a:ext cx="5943600" cy="523875"/>
          </a:xfrm>
          <a:prstGeom prst="rect">
            <a:avLst/>
          </a:prstGeom>
          <a:solidFill>
            <a:srgbClr val="FFC000"/>
          </a:solidFill>
          <a:ln w="9525">
            <a:noFill/>
            <a:miter lim="800000"/>
            <a:headEnd/>
            <a:tailEnd/>
          </a:ln>
          <a:effectLst>
            <a:outerShdw dist="27944" dir="5400000" algn="tl" rotWithShape="0">
              <a:srgbClr val="000000">
                <a:alpha val="31998"/>
              </a:srgbClr>
            </a:outerShdw>
          </a:effectLst>
        </p:spPr>
        <p:txBody>
          <a:bodyPr>
            <a:spAutoFit/>
          </a:bodyPr>
          <a:lstStyle/>
          <a:p>
            <a:pPr marL="514350" indent="-514350" algn="just"/>
            <a:r>
              <a:rPr lang="en-US" sz="2800" b="0">
                <a:solidFill>
                  <a:srgbClr val="000000"/>
                </a:solidFill>
                <a:latin typeface="Calibri" pitchFamily="34" charset="0"/>
              </a:rPr>
              <a:t>Slaughtering Process</a:t>
            </a:r>
          </a:p>
        </p:txBody>
      </p:sp>
      <p:grpSp>
        <p:nvGrpSpPr>
          <p:cNvPr id="2" name="Group 10"/>
          <p:cNvGrpSpPr>
            <a:grpSpLocks/>
          </p:cNvGrpSpPr>
          <p:nvPr/>
        </p:nvGrpSpPr>
        <p:grpSpPr bwMode="auto">
          <a:xfrm>
            <a:off x="152400" y="1600200"/>
            <a:ext cx="8763000" cy="5062538"/>
            <a:chOff x="152403" y="1600200"/>
            <a:chExt cx="8762996" cy="5062539"/>
          </a:xfrm>
        </p:grpSpPr>
        <p:sp>
          <p:nvSpPr>
            <p:cNvPr id="20485" name="Rectangle 11"/>
            <p:cNvSpPr>
              <a:spLocks noChangeArrowheads="1"/>
            </p:cNvSpPr>
            <p:nvPr/>
          </p:nvSpPr>
          <p:spPr bwMode="auto">
            <a:xfrm>
              <a:off x="152403" y="1600200"/>
              <a:ext cx="8762996" cy="1911350"/>
            </a:xfrm>
            <a:prstGeom prst="rect">
              <a:avLst/>
            </a:prstGeom>
            <a:solidFill>
              <a:srgbClr val="92D050"/>
            </a:solidFill>
            <a:ln w="9525">
              <a:noFill/>
              <a:miter lim="800000"/>
              <a:headEnd/>
              <a:tailEnd/>
            </a:ln>
            <a:effectLst>
              <a:outerShdw dist="27944" dir="5400000" algn="tl" rotWithShape="0">
                <a:srgbClr val="000000">
                  <a:alpha val="31998"/>
                </a:srgbClr>
              </a:outerShdw>
            </a:effectLst>
          </p:spPr>
          <p:txBody>
            <a:bodyPr>
              <a:spAutoFit/>
            </a:bodyPr>
            <a:lstStyle/>
            <a:p>
              <a:pPr algn="just">
                <a:lnSpc>
                  <a:spcPct val="200000"/>
                </a:lnSpc>
              </a:pPr>
              <a:r>
                <a:rPr lang="en-US" sz="3200" b="0">
                  <a:solidFill>
                    <a:srgbClr val="000000"/>
                  </a:solidFill>
                  <a:latin typeface="Calibri" pitchFamily="34" charset="0"/>
                </a:rPr>
                <a:t>Consumer found whole chicken bought from the retail store was not perfectly slaughtered.</a:t>
              </a:r>
            </a:p>
          </p:txBody>
        </p:sp>
        <p:pic>
          <p:nvPicPr>
            <p:cNvPr id="20486" name="Picture 4"/>
            <p:cNvPicPr>
              <a:picLocks noChangeAspect="1"/>
            </p:cNvPicPr>
            <p:nvPr/>
          </p:nvPicPr>
          <p:blipFill>
            <a:blip r:embed="rId2"/>
            <a:srcRect/>
            <a:stretch>
              <a:fillRect/>
            </a:stretch>
          </p:blipFill>
          <p:spPr bwMode="auto">
            <a:xfrm>
              <a:off x="2362196" y="3862389"/>
              <a:ext cx="3733796" cy="2800350"/>
            </a:xfrm>
            <a:prstGeom prst="rect">
              <a:avLst/>
            </a:prstGeom>
            <a:noFill/>
            <a:ln w="9525">
              <a:noFill/>
              <a:miter lim="800000"/>
              <a:headEnd/>
              <a:tailEnd/>
            </a:ln>
          </p:spPr>
        </p:pic>
      </p:grpSp>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100000">
                                          <p:val>
                                            <p:strVal val="#ppt_x"/>
                                          </p:val>
                                        </p:tav>
                                      </p:tavLst>
                                    </p:anim>
                                    <p:anim calcmode="lin" valueType="num">
                                      <p:cBhvr>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ChangeArrowheads="1"/>
          </p:cNvSpPr>
          <p:nvPr/>
        </p:nvSpPr>
        <p:spPr bwMode="auto">
          <a:xfrm>
            <a:off x="152400" y="381000"/>
            <a:ext cx="8763000" cy="1911350"/>
          </a:xfrm>
          <a:prstGeom prst="rect">
            <a:avLst/>
          </a:prstGeom>
          <a:solidFill>
            <a:srgbClr val="92D050"/>
          </a:solidFill>
          <a:ln w="9525">
            <a:noFill/>
            <a:miter lim="800000"/>
            <a:headEnd/>
            <a:tailEnd/>
          </a:ln>
          <a:effectLst>
            <a:outerShdw dist="27944" dir="5400000" algn="tl" rotWithShape="0">
              <a:srgbClr val="000000">
                <a:alpha val="31998"/>
              </a:srgbClr>
            </a:outerShdw>
          </a:effectLst>
        </p:spPr>
        <p:txBody>
          <a:bodyPr>
            <a:spAutoFit/>
          </a:bodyPr>
          <a:lstStyle/>
          <a:p>
            <a:pPr algn="just">
              <a:lnSpc>
                <a:spcPct val="200000"/>
              </a:lnSpc>
            </a:pPr>
            <a:r>
              <a:rPr lang="en-US" sz="3200" b="0">
                <a:solidFill>
                  <a:srgbClr val="000000"/>
                </a:solidFill>
                <a:latin typeface="Calibri" pitchFamily="34" charset="0"/>
              </a:rPr>
              <a:t>She/he complaint to the store manager and also to the authority.</a:t>
            </a:r>
          </a:p>
        </p:txBody>
      </p:sp>
      <p:pic>
        <p:nvPicPr>
          <p:cNvPr id="21507" name="Picture 6"/>
          <p:cNvPicPr>
            <a:picLocks noChangeAspect="1"/>
          </p:cNvPicPr>
          <p:nvPr/>
        </p:nvPicPr>
        <p:blipFill>
          <a:blip r:embed="rId2"/>
          <a:srcRect/>
          <a:stretch>
            <a:fillRect/>
          </a:stretch>
        </p:blipFill>
        <p:spPr bwMode="auto">
          <a:xfrm>
            <a:off x="1828800" y="2590800"/>
            <a:ext cx="5181600" cy="3659188"/>
          </a:xfrm>
          <a:prstGeom prst="rect">
            <a:avLst/>
          </a:prstGeom>
          <a:noFill/>
          <a:ln w="9525">
            <a:noFill/>
            <a:miter lim="800000"/>
            <a:headEnd/>
            <a:tailEnd/>
          </a:ln>
        </p:spPr>
      </p:pic>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4422"/>
            <a:ext cx="7772400" cy="3204000"/>
          </a:xfrm>
        </p:spPr>
        <p:txBody>
          <a:bodyPr>
            <a:normAutofit fontScale="90000"/>
          </a:bodyPr>
          <a:lstStyle/>
          <a:p>
            <a:r>
              <a:rPr lang="en-IN" sz="1800" dirty="0" smtClean="0"/>
              <a:t>" </a:t>
            </a:r>
            <a:r>
              <a:rPr lang="en-IN" sz="1800" i="1" dirty="0" smtClean="0"/>
              <a:t>In The Name of Allah</a:t>
            </a:r>
            <a:r>
              <a:rPr lang="en-IN" sz="1800" dirty="0" smtClean="0"/>
              <a:t>, The Most Beneficent, The Most Merciful"</a:t>
            </a:r>
            <a:r>
              <a:rPr lang="en-IN" dirty="0" smtClean="0"/>
              <a:t> </a:t>
            </a:r>
            <a:br>
              <a:rPr lang="en-IN" dirty="0" smtClean="0"/>
            </a:br>
            <a:r>
              <a:rPr lang="en-US" dirty="0" smtClean="0">
                <a:latin typeface="Century Gothic" pitchFamily="34" charset="0"/>
              </a:rPr>
              <a:t/>
            </a:r>
            <a:br>
              <a:rPr lang="en-US" dirty="0" smtClean="0">
                <a:latin typeface="Century Gothic" pitchFamily="34" charset="0"/>
              </a:rPr>
            </a:br>
            <a:r>
              <a:rPr lang="en-US" kern="0" dirty="0" smtClean="0">
                <a:latin typeface="Century Gothic" pitchFamily="34" charset="0"/>
                <a:cs typeface="Times New Roman" pitchFamily="18"/>
              </a:rPr>
              <a:t>A glance on Traceability in Halal Products</a:t>
            </a:r>
            <a:r>
              <a:rPr lang="ar-KW" dirty="0" smtClean="0">
                <a:latin typeface="Century Gothic" pitchFamily="34" charset="0"/>
                <a:cs typeface="Simplified Arabic" pitchFamily="18" charset="-78"/>
              </a:rPr>
              <a:t/>
            </a:r>
            <a:br>
              <a:rPr lang="ar-KW" dirty="0" smtClean="0">
                <a:latin typeface="Century Gothic" pitchFamily="34" charset="0"/>
                <a:cs typeface="Simplified Arabic" pitchFamily="18" charset="-78"/>
              </a:rPr>
            </a:br>
            <a:r>
              <a:rPr lang="en-IN" dirty="0" smtClean="0">
                <a:latin typeface="Century Gothic" pitchFamily="34" charset="0"/>
                <a:cs typeface="Simplified Arabic" pitchFamily="18" charset="-78"/>
              </a:rPr>
              <a:t/>
            </a:r>
            <a:br>
              <a:rPr lang="en-IN" dirty="0" smtClean="0">
                <a:latin typeface="Century Gothic" pitchFamily="34" charset="0"/>
                <a:cs typeface="Simplified Arabic" pitchFamily="18" charset="-78"/>
              </a:rPr>
            </a:br>
            <a:r>
              <a:rPr lang="en-IN" sz="2700" dirty="0" smtClean="0">
                <a:latin typeface="Century Gothic" pitchFamily="34" charset="0"/>
                <a:cs typeface="Simplified Arabic" pitchFamily="18" charset="-78"/>
              </a:rPr>
              <a:t>By: Dr. Hani M. Al-Mazeedi</a:t>
            </a:r>
            <a:endParaRPr lang="en-IN" dirty="0">
              <a:latin typeface="Century Gothic" pitchFamily="34"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p:nvPr/>
        </p:nvSpPr>
        <p:spPr>
          <a:xfrm>
            <a:off x="152400" y="381000"/>
            <a:ext cx="8763000" cy="2897188"/>
          </a:xfrm>
          <a:prstGeom prst="rect">
            <a:avLst/>
          </a:prstGeom>
          <a:solidFill>
            <a:srgbClr val="92D050"/>
          </a:solidFill>
          <a:ln>
            <a:noFill/>
            <a:prstDash val="solid"/>
          </a:ln>
          <a:effectLst>
            <a:outerShdw dist="27944" dir="5400000" algn="tl">
              <a:srgbClr val="000000">
                <a:alpha val="32000"/>
              </a:srgbClr>
            </a:outerShdw>
          </a:effectLst>
        </p:spPr>
        <p:txBody>
          <a:bodyPr>
            <a:spAutoFit/>
          </a:bodyPr>
          <a:lstStyle/>
          <a:p>
            <a:pPr algn="just" fontAlgn="auto">
              <a:lnSpc>
                <a:spcPct val="200000"/>
              </a:lnSpc>
              <a:spcBef>
                <a:spcPts val="0"/>
              </a:spcBef>
              <a:spcAft>
                <a:spcPts val="0"/>
              </a:spcAft>
              <a:defRPr sz="1800" b="0" i="0" u="none" strike="noStrike" kern="0" cap="none" spc="0" baseline="0">
                <a:solidFill>
                  <a:srgbClr val="000000"/>
                </a:solidFill>
                <a:uFillTx/>
              </a:defRPr>
            </a:pPr>
            <a:r>
              <a:rPr lang="en-US" sz="3200" b="0" kern="0">
                <a:solidFill>
                  <a:srgbClr val="000000"/>
                </a:solidFill>
                <a:latin typeface="Calibri" pitchFamily="34" charset="0"/>
                <a:cs typeface="Calibri" pitchFamily="34" charset="0"/>
              </a:rPr>
              <a:t>Store manager then use the ID on the label and search into their internal computer to know where the chicken came from.</a:t>
            </a:r>
          </a:p>
        </p:txBody>
      </p:sp>
      <p:pic>
        <p:nvPicPr>
          <p:cNvPr id="22531" name="Picture 4"/>
          <p:cNvPicPr>
            <a:picLocks noChangeAspect="1"/>
          </p:cNvPicPr>
          <p:nvPr/>
        </p:nvPicPr>
        <p:blipFill>
          <a:blip r:embed="rId2"/>
          <a:srcRect/>
          <a:stretch>
            <a:fillRect/>
          </a:stretch>
        </p:blipFill>
        <p:spPr bwMode="auto">
          <a:xfrm>
            <a:off x="755650" y="3733800"/>
            <a:ext cx="2133600" cy="1871663"/>
          </a:xfrm>
          <a:prstGeom prst="rect">
            <a:avLst/>
          </a:prstGeom>
          <a:noFill/>
          <a:ln w="9525">
            <a:noFill/>
            <a:miter lim="800000"/>
            <a:headEnd/>
            <a:tailEnd/>
          </a:ln>
        </p:spPr>
      </p:pic>
      <p:pic>
        <p:nvPicPr>
          <p:cNvPr id="22532" name="Picture 6"/>
          <p:cNvPicPr>
            <a:picLocks noChangeAspect="1"/>
          </p:cNvPicPr>
          <p:nvPr/>
        </p:nvPicPr>
        <p:blipFill>
          <a:blip r:embed="rId3"/>
          <a:srcRect/>
          <a:stretch>
            <a:fillRect/>
          </a:stretch>
        </p:blipFill>
        <p:spPr bwMode="auto">
          <a:xfrm>
            <a:off x="3270250" y="3733800"/>
            <a:ext cx="2133600" cy="1828800"/>
          </a:xfrm>
          <a:prstGeom prst="rect">
            <a:avLst/>
          </a:prstGeom>
          <a:noFill/>
          <a:ln w="9525">
            <a:noFill/>
            <a:miter lim="800000"/>
            <a:headEnd/>
            <a:tailEnd/>
          </a:ln>
        </p:spPr>
      </p:pic>
      <p:pic>
        <p:nvPicPr>
          <p:cNvPr id="22533" name="Picture 7"/>
          <p:cNvPicPr>
            <a:picLocks noChangeAspect="1"/>
          </p:cNvPicPr>
          <p:nvPr/>
        </p:nvPicPr>
        <p:blipFill>
          <a:blip r:embed="rId4"/>
          <a:srcRect/>
          <a:stretch>
            <a:fillRect/>
          </a:stretch>
        </p:blipFill>
        <p:spPr bwMode="auto">
          <a:xfrm>
            <a:off x="5937250" y="3657600"/>
            <a:ext cx="2139950" cy="1905000"/>
          </a:xfrm>
          <a:prstGeom prst="rect">
            <a:avLst/>
          </a:prstGeom>
          <a:noFill/>
          <a:ln w="9525">
            <a:noFill/>
            <a:miter lim="800000"/>
            <a:headEnd/>
            <a:tailEnd/>
          </a:ln>
        </p:spPr>
      </p:pic>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p:nvPr/>
        </p:nvSpPr>
        <p:spPr>
          <a:xfrm>
            <a:off x="1371600" y="2028825"/>
            <a:ext cx="6629400" cy="1323975"/>
          </a:xfrm>
          <a:prstGeom prst="rect">
            <a:avLst/>
          </a:prstGeom>
          <a:solidFill>
            <a:srgbClr val="F79646"/>
          </a:solidFill>
          <a:ln w="9528">
            <a:solidFill>
              <a:srgbClr val="FFFFFF"/>
            </a:solidFill>
            <a:prstDash val="solid"/>
          </a:ln>
        </p:spPr>
        <p:txBody>
          <a:bodyPr anchorCtr="1">
            <a:spAutoFit/>
          </a:bodyPr>
          <a:lstStyle/>
          <a:p>
            <a:pPr algn="ctr" fontAlgn="auto">
              <a:spcBef>
                <a:spcPts val="0"/>
              </a:spcBef>
              <a:spcAft>
                <a:spcPts val="0"/>
              </a:spcAft>
              <a:defRPr sz="1800" b="0" i="0" u="none" strike="noStrike" kern="0" cap="none" spc="0" baseline="0">
                <a:solidFill>
                  <a:srgbClr val="000000"/>
                </a:solidFill>
                <a:uFillTx/>
              </a:defRPr>
            </a:pPr>
            <a:r>
              <a:rPr lang="en-US" sz="4000" b="0" kern="0">
                <a:solidFill>
                  <a:srgbClr val="FFFFFF"/>
                </a:solidFill>
                <a:latin typeface="Calibri" pitchFamily="34" charset="0"/>
                <a:cs typeface="Calibri" pitchFamily="34" charset="0"/>
              </a:rPr>
              <a:t>Investigation of non-perfectly slaughtered chicken</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1"/>
          <p:cNvSpPr>
            <a:spLocks noChangeArrowheads="1"/>
          </p:cNvSpPr>
          <p:nvPr/>
        </p:nvSpPr>
        <p:spPr bwMode="auto">
          <a:xfrm>
            <a:off x="152400" y="1060450"/>
            <a:ext cx="8763000" cy="1911350"/>
          </a:xfrm>
          <a:prstGeom prst="rect">
            <a:avLst/>
          </a:prstGeom>
          <a:solidFill>
            <a:srgbClr val="92D050"/>
          </a:solidFill>
          <a:ln w="9525">
            <a:noFill/>
            <a:miter lim="800000"/>
            <a:headEnd/>
            <a:tailEnd/>
          </a:ln>
          <a:effectLst>
            <a:outerShdw dist="27944" dir="5400000" algn="tl" rotWithShape="0">
              <a:srgbClr val="000000">
                <a:alpha val="31998"/>
              </a:srgbClr>
            </a:outerShdw>
          </a:effectLst>
        </p:spPr>
        <p:txBody>
          <a:bodyPr>
            <a:spAutoFit/>
          </a:bodyPr>
          <a:lstStyle/>
          <a:p>
            <a:pPr algn="just">
              <a:lnSpc>
                <a:spcPct val="200000"/>
              </a:lnSpc>
            </a:pPr>
            <a:r>
              <a:rPr lang="en-US" sz="3200" b="0">
                <a:solidFill>
                  <a:srgbClr val="000000"/>
                </a:solidFill>
                <a:latin typeface="Calibri" pitchFamily="34" charset="0"/>
              </a:rPr>
              <a:t>The Halal Traceability system will show the entire Halal chain and batches related to the product.</a:t>
            </a:r>
          </a:p>
        </p:txBody>
      </p:sp>
      <p:sp>
        <p:nvSpPr>
          <p:cNvPr id="8" name="Rectangle 10"/>
          <p:cNvSpPr/>
          <p:nvPr/>
        </p:nvSpPr>
        <p:spPr>
          <a:xfrm>
            <a:off x="152400" y="228600"/>
            <a:ext cx="5095875" cy="646113"/>
          </a:xfrm>
          <a:prstGeom prst="rect">
            <a:avLst/>
          </a:prstGeom>
          <a:solidFill>
            <a:srgbClr val="F79646"/>
          </a:solidFill>
          <a:ln w="9528">
            <a:solidFill>
              <a:srgbClr val="FFFFFF"/>
            </a:solidFill>
            <a:prstDash val="solid"/>
          </a:ln>
        </p:spPr>
        <p:txBody>
          <a:bodyPr wrap="none">
            <a:spAutoFit/>
          </a:bodyPr>
          <a:lstStyle/>
          <a:p>
            <a:pPr fontAlgn="auto">
              <a:spcBef>
                <a:spcPts val="0"/>
              </a:spcBef>
              <a:spcAft>
                <a:spcPts val="0"/>
              </a:spcAft>
              <a:defRPr sz="1800" b="0" i="0" u="none" strike="noStrike" kern="0" cap="none" spc="0" baseline="0">
                <a:solidFill>
                  <a:srgbClr val="000000"/>
                </a:solidFill>
                <a:uFillTx/>
              </a:defRPr>
            </a:pPr>
            <a:r>
              <a:rPr lang="en-US" sz="3600" b="0" kern="0">
                <a:solidFill>
                  <a:srgbClr val="FFFFFF"/>
                </a:solidFill>
                <a:latin typeface="Calibri" pitchFamily="34" charset="0"/>
                <a:cs typeface="Calibri" pitchFamily="34" charset="0"/>
              </a:rPr>
              <a:t>Agent’s internal computer</a:t>
            </a:r>
          </a:p>
        </p:txBody>
      </p:sp>
      <p:pic>
        <p:nvPicPr>
          <p:cNvPr id="24580" name="Picture 8"/>
          <p:cNvPicPr>
            <a:picLocks noChangeAspect="1"/>
          </p:cNvPicPr>
          <p:nvPr/>
        </p:nvPicPr>
        <p:blipFill>
          <a:blip r:embed="rId2"/>
          <a:srcRect/>
          <a:stretch>
            <a:fillRect/>
          </a:stretch>
        </p:blipFill>
        <p:spPr bwMode="auto">
          <a:xfrm>
            <a:off x="3124200" y="3048000"/>
            <a:ext cx="2738438" cy="376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152400" y="825500"/>
            <a:ext cx="8763000" cy="1077913"/>
          </a:xfrm>
          <a:prstGeom prst="rect">
            <a:avLst/>
          </a:prstGeom>
          <a:solidFill>
            <a:srgbClr val="FFFF00"/>
          </a:solidFill>
          <a:ln w="9525">
            <a:noFill/>
            <a:miter lim="800000"/>
            <a:headEnd/>
            <a:tailEnd/>
          </a:ln>
          <a:effectLst>
            <a:outerShdw dist="27944" dir="5400000" algn="tl" rotWithShape="0">
              <a:srgbClr val="000000">
                <a:alpha val="31998"/>
              </a:srgbClr>
            </a:outerShdw>
          </a:effectLst>
        </p:spPr>
        <p:txBody>
          <a:bodyPr>
            <a:spAutoFit/>
          </a:bodyPr>
          <a:lstStyle/>
          <a:p>
            <a:pPr algn="just">
              <a:lnSpc>
                <a:spcPct val="200000"/>
              </a:lnSpc>
            </a:pPr>
            <a:r>
              <a:rPr lang="en-US" sz="3200" b="0">
                <a:solidFill>
                  <a:srgbClr val="000000"/>
                </a:solidFill>
                <a:latin typeface="Calibri" pitchFamily="34" charset="0"/>
              </a:rPr>
              <a:t>Whole chicken was received from: </a:t>
            </a:r>
            <a:r>
              <a:rPr lang="en-US" sz="3200" b="0">
                <a:solidFill>
                  <a:srgbClr val="FF0000"/>
                </a:solidFill>
                <a:latin typeface="Calibri" pitchFamily="34" charset="0"/>
              </a:rPr>
              <a:t>X (distributor)</a:t>
            </a:r>
            <a:r>
              <a:rPr lang="en-US" sz="3200" b="0">
                <a:solidFill>
                  <a:srgbClr val="000000"/>
                </a:solidFill>
                <a:latin typeface="Calibri" pitchFamily="34" charset="0"/>
              </a:rPr>
              <a:t>.</a:t>
            </a:r>
          </a:p>
        </p:txBody>
      </p:sp>
      <p:sp>
        <p:nvSpPr>
          <p:cNvPr id="7" name="Rectangle 5"/>
          <p:cNvSpPr/>
          <p:nvPr/>
        </p:nvSpPr>
        <p:spPr>
          <a:xfrm>
            <a:off x="152400" y="1898650"/>
            <a:ext cx="8763000" cy="1570038"/>
          </a:xfrm>
          <a:prstGeom prst="rect">
            <a:avLst/>
          </a:prstGeom>
          <a:solidFill>
            <a:srgbClr val="FFFF00"/>
          </a:solidFill>
          <a:ln>
            <a:noFill/>
            <a:prstDash val="solid"/>
          </a:ln>
          <a:effectLst>
            <a:outerShdw dist="27944" dir="5400000" algn="tl">
              <a:srgbClr val="000000">
                <a:alpha val="32000"/>
              </a:srgbClr>
            </a:outerShdw>
          </a:effectLst>
        </p:spPr>
        <p:txBody>
          <a:bodyPr>
            <a:spAutoFit/>
          </a:bodyPr>
          <a:lstStyle/>
          <a:p>
            <a:pPr algn="just" fontAlgn="auto">
              <a:lnSpc>
                <a:spcPct val="150000"/>
              </a:lnSpc>
              <a:spcBef>
                <a:spcPts val="0"/>
              </a:spcBef>
              <a:spcAft>
                <a:spcPts val="0"/>
              </a:spcAft>
              <a:defRPr sz="1800" b="0" i="0" u="none" strike="noStrike" kern="0" cap="none" spc="0" baseline="0">
                <a:solidFill>
                  <a:srgbClr val="000000"/>
                </a:solidFill>
                <a:uFillTx/>
              </a:defRPr>
            </a:pPr>
            <a:r>
              <a:rPr lang="en-US" sz="3200" b="0" kern="0">
                <a:solidFill>
                  <a:srgbClr val="000000"/>
                </a:solidFill>
                <a:latin typeface="Calibri" pitchFamily="34" charset="0"/>
                <a:cs typeface="Calibri" pitchFamily="34" charset="0"/>
              </a:rPr>
              <a:t>The source of the chicken was imported from: </a:t>
            </a:r>
            <a:r>
              <a:rPr lang="en-US" sz="3200" b="0" kern="0">
                <a:solidFill>
                  <a:srgbClr val="FF0000"/>
                </a:solidFill>
                <a:latin typeface="Calibri" pitchFamily="34" charset="0"/>
                <a:cs typeface="Calibri" pitchFamily="34" charset="0"/>
              </a:rPr>
              <a:t>Y slaughtering &amp; processing plant</a:t>
            </a:r>
            <a:r>
              <a:rPr lang="en-US" sz="3200" b="0" kern="0">
                <a:solidFill>
                  <a:srgbClr val="000000"/>
                </a:solidFill>
                <a:latin typeface="Calibri" pitchFamily="34" charset="0"/>
                <a:cs typeface="Calibri" pitchFamily="34" charset="0"/>
              </a:rPr>
              <a:t>.</a:t>
            </a:r>
          </a:p>
        </p:txBody>
      </p:sp>
      <p:sp>
        <p:nvSpPr>
          <p:cNvPr id="8" name="Rectangle 6"/>
          <p:cNvSpPr/>
          <p:nvPr/>
        </p:nvSpPr>
        <p:spPr>
          <a:xfrm>
            <a:off x="152400" y="76200"/>
            <a:ext cx="1508125" cy="584200"/>
          </a:xfrm>
          <a:prstGeom prst="rect">
            <a:avLst/>
          </a:prstGeom>
          <a:solidFill>
            <a:srgbClr val="F79646"/>
          </a:solidFill>
          <a:ln w="9528">
            <a:solidFill>
              <a:srgbClr val="FFFFFF"/>
            </a:solidFill>
            <a:prstDash val="solid"/>
          </a:ln>
        </p:spPr>
        <p:txBody>
          <a:bodyPr wrap="none">
            <a:spAutoFit/>
          </a:bodyPr>
          <a:lstStyle/>
          <a:p>
            <a:pPr fontAlgn="auto">
              <a:spcBef>
                <a:spcPts val="0"/>
              </a:spcBef>
              <a:spcAft>
                <a:spcPts val="0"/>
              </a:spcAft>
              <a:defRPr sz="1800" b="0" i="0" u="none" strike="noStrike" kern="0" cap="none" spc="0" baseline="0">
                <a:solidFill>
                  <a:srgbClr val="000000"/>
                </a:solidFill>
                <a:uFillTx/>
              </a:defRPr>
            </a:pPr>
            <a:r>
              <a:rPr lang="en-US" sz="3200" b="0" kern="0">
                <a:solidFill>
                  <a:srgbClr val="FFFFFF"/>
                </a:solidFill>
                <a:latin typeface="Calibri" pitchFamily="34" charset="0"/>
                <a:cs typeface="Calibri" pitchFamily="34" charset="0"/>
              </a:rPr>
              <a:t>Results:</a:t>
            </a:r>
          </a:p>
        </p:txBody>
      </p:sp>
      <p:pic>
        <p:nvPicPr>
          <p:cNvPr id="25605" name="Picture 2"/>
          <p:cNvPicPr>
            <a:picLocks noChangeAspect="1"/>
          </p:cNvPicPr>
          <p:nvPr/>
        </p:nvPicPr>
        <p:blipFill>
          <a:blip r:embed="rId2"/>
          <a:srcRect/>
          <a:stretch>
            <a:fillRect/>
          </a:stretch>
        </p:blipFill>
        <p:spPr bwMode="auto">
          <a:xfrm>
            <a:off x="2362200" y="3886200"/>
            <a:ext cx="3657600" cy="2549525"/>
          </a:xfrm>
          <a:prstGeom prst="rect">
            <a:avLst/>
          </a:prstGeom>
          <a:noFill/>
          <a:ln w="9525">
            <a:noFill/>
            <a:miter lim="800000"/>
            <a:headEnd/>
            <a:tailEnd/>
          </a:ln>
        </p:spPr>
      </p:pic>
      <p:sp>
        <p:nvSpPr>
          <p:cNvPr id="9" name="Rectangle 8"/>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p:cNvPicPr>
          <p:nvPr/>
        </p:nvPicPr>
        <p:blipFill>
          <a:blip r:embed="rId2"/>
          <a:srcRect/>
          <a:stretch>
            <a:fillRect/>
          </a:stretch>
        </p:blipFill>
        <p:spPr bwMode="auto">
          <a:xfrm>
            <a:off x="1900238" y="1438275"/>
            <a:ext cx="5343525" cy="5343525"/>
          </a:xfrm>
          <a:prstGeom prst="rect">
            <a:avLst/>
          </a:prstGeom>
          <a:noFill/>
          <a:ln w="9525">
            <a:noFill/>
            <a:miter lim="800000"/>
            <a:headEnd/>
            <a:tailEnd/>
          </a:ln>
        </p:spPr>
      </p:pic>
      <p:sp>
        <p:nvSpPr>
          <p:cNvPr id="8" name="Rectangle 10"/>
          <p:cNvSpPr/>
          <p:nvPr/>
        </p:nvSpPr>
        <p:spPr>
          <a:xfrm>
            <a:off x="304800" y="381000"/>
            <a:ext cx="8458200" cy="1938338"/>
          </a:xfrm>
          <a:prstGeom prst="rect">
            <a:avLst/>
          </a:prstGeom>
          <a:solidFill>
            <a:srgbClr val="F79646"/>
          </a:solidFill>
          <a:ln w="9528">
            <a:solidFill>
              <a:srgbClr val="FFFFFF"/>
            </a:solidFill>
            <a:prstDash val="solid"/>
          </a:ln>
        </p:spPr>
        <p:txBody>
          <a:bodyPr anchorCtr="1">
            <a:spAutoFit/>
          </a:bodyPr>
          <a:lstStyle/>
          <a:p>
            <a:pPr algn="ctr" fontAlgn="auto">
              <a:spcBef>
                <a:spcPts val="0"/>
              </a:spcBef>
              <a:spcAft>
                <a:spcPts val="0"/>
              </a:spcAft>
              <a:defRPr sz="1800" b="0" i="0" u="none" strike="noStrike" kern="0" cap="none" spc="0" baseline="0">
                <a:solidFill>
                  <a:srgbClr val="000000"/>
                </a:solidFill>
                <a:uFillTx/>
              </a:defRPr>
            </a:pPr>
            <a:r>
              <a:rPr lang="en-US" sz="4000" b="0" kern="0" dirty="0">
                <a:solidFill>
                  <a:srgbClr val="FFFFFF"/>
                </a:solidFill>
                <a:latin typeface="Calibri" pitchFamily="34" charset="0"/>
                <a:cs typeface="Calibri" pitchFamily="34" charset="0"/>
              </a:rPr>
              <a:t>Now, the Halal authorities</a:t>
            </a:r>
          </a:p>
          <a:p>
            <a:pPr algn="ctr" fontAlgn="auto">
              <a:spcBef>
                <a:spcPts val="0"/>
              </a:spcBef>
              <a:spcAft>
                <a:spcPts val="0"/>
              </a:spcAft>
              <a:defRPr sz="1800" b="0" i="0" u="none" strike="noStrike" kern="0" cap="none" spc="0" baseline="0">
                <a:solidFill>
                  <a:srgbClr val="000000"/>
                </a:solidFill>
                <a:uFillTx/>
              </a:defRPr>
            </a:pPr>
            <a:r>
              <a:rPr lang="en-US" sz="4000" b="0" kern="0" dirty="0">
                <a:solidFill>
                  <a:srgbClr val="FFFFFF"/>
                </a:solidFill>
                <a:latin typeface="Calibri" pitchFamily="34" charset="0"/>
                <a:cs typeface="Calibri" pitchFamily="34" charset="0"/>
              </a:rPr>
              <a:t>(local or abroad)</a:t>
            </a:r>
          </a:p>
          <a:p>
            <a:pPr algn="ctr" fontAlgn="auto">
              <a:spcBef>
                <a:spcPts val="0"/>
              </a:spcBef>
              <a:spcAft>
                <a:spcPts val="0"/>
              </a:spcAft>
              <a:defRPr sz="1800" b="0" i="0" u="none" strike="noStrike" kern="0" cap="none" spc="0" baseline="0">
                <a:solidFill>
                  <a:srgbClr val="000000"/>
                </a:solidFill>
                <a:uFillTx/>
              </a:defRPr>
            </a:pPr>
            <a:r>
              <a:rPr lang="en-US" sz="4000" b="0" kern="0" dirty="0">
                <a:solidFill>
                  <a:srgbClr val="FFFFFF"/>
                </a:solidFill>
                <a:latin typeface="Calibri" pitchFamily="34" charset="0"/>
                <a:cs typeface="Calibri" pitchFamily="34" charset="0"/>
              </a:rPr>
              <a:t>want to conduct further investigations!</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p:nvPr/>
        </p:nvSpPr>
        <p:spPr>
          <a:xfrm>
            <a:off x="152400" y="228600"/>
            <a:ext cx="6888163" cy="646113"/>
          </a:xfrm>
          <a:prstGeom prst="rect">
            <a:avLst/>
          </a:prstGeom>
          <a:solidFill>
            <a:srgbClr val="F79646"/>
          </a:solidFill>
          <a:ln w="9528">
            <a:solidFill>
              <a:srgbClr val="FFFFFF"/>
            </a:solidFill>
            <a:prstDash val="solid"/>
          </a:ln>
        </p:spPr>
        <p:txBody>
          <a:bodyPr wrap="none">
            <a:spAutoFit/>
          </a:bodyPr>
          <a:lstStyle/>
          <a:p>
            <a:pPr fontAlgn="auto">
              <a:spcBef>
                <a:spcPts val="0"/>
              </a:spcBef>
              <a:spcAft>
                <a:spcPts val="0"/>
              </a:spcAft>
              <a:defRPr sz="1800" b="0" i="0" u="none" strike="noStrike" kern="0" cap="none" spc="0" baseline="0">
                <a:solidFill>
                  <a:srgbClr val="000000"/>
                </a:solidFill>
                <a:uFillTx/>
              </a:defRPr>
            </a:pPr>
            <a:r>
              <a:rPr lang="en-US" sz="3600" b="0" kern="0" dirty="0">
                <a:solidFill>
                  <a:srgbClr val="FFFFFF"/>
                </a:solidFill>
                <a:latin typeface="Calibri" pitchFamily="34" charset="0"/>
                <a:cs typeface="Calibri" pitchFamily="34" charset="0"/>
              </a:rPr>
              <a:t>Halal authorities’ internal computer</a:t>
            </a:r>
          </a:p>
        </p:txBody>
      </p:sp>
      <p:sp>
        <p:nvSpPr>
          <p:cNvPr id="6" name="Rectangle 11"/>
          <p:cNvSpPr/>
          <p:nvPr/>
        </p:nvSpPr>
        <p:spPr>
          <a:xfrm>
            <a:off x="152400" y="1066800"/>
            <a:ext cx="8763000" cy="1077913"/>
          </a:xfrm>
          <a:prstGeom prst="rect">
            <a:avLst/>
          </a:prstGeom>
          <a:solidFill>
            <a:srgbClr val="FCD5B5"/>
          </a:solidFill>
          <a:ln w="9528">
            <a:solidFill>
              <a:srgbClr val="FFFFFF"/>
            </a:solidFill>
            <a:prstDash val="solid"/>
          </a:ln>
        </p:spPr>
        <p:txBody>
          <a:bodyPr>
            <a:spAutoFit/>
          </a:bodyPr>
          <a:lstStyle/>
          <a:p>
            <a:pPr algn="just" fontAlgn="auto">
              <a:spcBef>
                <a:spcPts val="0"/>
              </a:spcBef>
              <a:spcAft>
                <a:spcPts val="0"/>
              </a:spcAft>
              <a:defRPr sz="1800" b="0" i="0" u="none" strike="noStrike" kern="0" cap="none" spc="0" baseline="0">
                <a:solidFill>
                  <a:srgbClr val="000000"/>
                </a:solidFill>
                <a:uFillTx/>
              </a:defRPr>
            </a:pPr>
            <a:r>
              <a:rPr lang="en-US" sz="3200" b="0" kern="0">
                <a:solidFill>
                  <a:srgbClr val="000000"/>
                </a:solidFill>
                <a:latin typeface="Calibri" pitchFamily="34" charset="0"/>
                <a:cs typeface="Calibri" pitchFamily="34" charset="0"/>
              </a:rPr>
              <a:t>Results based on networking* with </a:t>
            </a:r>
            <a:r>
              <a:rPr lang="en-US" sz="3200" b="0" kern="0">
                <a:solidFill>
                  <a:srgbClr val="FF0000"/>
                </a:solidFill>
                <a:latin typeface="Calibri" pitchFamily="34" charset="0"/>
                <a:cs typeface="Calibri" pitchFamily="34" charset="0"/>
              </a:rPr>
              <a:t>slaughtering &amp; processing plant </a:t>
            </a:r>
            <a:r>
              <a:rPr lang="en-US" sz="3200" b="0" kern="0">
                <a:solidFill>
                  <a:srgbClr val="000000"/>
                </a:solidFill>
                <a:latin typeface="Calibri" pitchFamily="34" charset="0"/>
                <a:cs typeface="Calibri" pitchFamily="34" charset="0"/>
              </a:rPr>
              <a:t>computer:</a:t>
            </a:r>
          </a:p>
        </p:txBody>
      </p:sp>
      <p:grpSp>
        <p:nvGrpSpPr>
          <p:cNvPr id="2" name="Group 17"/>
          <p:cNvGrpSpPr>
            <a:grpSpLocks/>
          </p:cNvGrpSpPr>
          <p:nvPr/>
        </p:nvGrpSpPr>
        <p:grpSpPr bwMode="auto">
          <a:xfrm>
            <a:off x="152400" y="2279650"/>
            <a:ext cx="8763000" cy="3854450"/>
            <a:chOff x="152403" y="2278940"/>
            <a:chExt cx="8762996" cy="3855156"/>
          </a:xfrm>
        </p:grpSpPr>
        <p:sp>
          <p:nvSpPr>
            <p:cNvPr id="27654" name="Rectangle 9"/>
            <p:cNvSpPr>
              <a:spLocks noChangeArrowheads="1"/>
            </p:cNvSpPr>
            <p:nvPr/>
          </p:nvSpPr>
          <p:spPr bwMode="auto">
            <a:xfrm>
              <a:off x="152403" y="2278940"/>
              <a:ext cx="8762996" cy="2862846"/>
            </a:xfrm>
            <a:prstGeom prst="rect">
              <a:avLst/>
            </a:prstGeom>
            <a:noFill/>
            <a:ln w="9525">
              <a:noFill/>
              <a:miter lim="800000"/>
              <a:headEnd/>
              <a:tailEnd/>
            </a:ln>
            <a:effectLst>
              <a:outerShdw dist="27944" dir="5400000" algn="tl" rotWithShape="0">
                <a:srgbClr val="000000">
                  <a:alpha val="31998"/>
                </a:srgbClr>
              </a:outerShdw>
            </a:effectLst>
          </p:spPr>
          <p:txBody>
            <a:bodyPr>
              <a:spAutoFit/>
            </a:bodyPr>
            <a:lstStyle/>
            <a:p>
              <a:pPr algn="just">
                <a:lnSpc>
                  <a:spcPct val="200000"/>
                </a:lnSpc>
              </a:pPr>
              <a:r>
                <a:rPr lang="en-US" sz="3000" b="0">
                  <a:solidFill>
                    <a:srgbClr val="000000"/>
                  </a:solidFill>
                  <a:latin typeface="Calibri" pitchFamily="34" charset="0"/>
                </a:rPr>
                <a:t>Records shows high number of Non Perfectly slaughtered birds that may have slipped into the market.</a:t>
              </a:r>
            </a:p>
          </p:txBody>
        </p:sp>
        <p:pic>
          <p:nvPicPr>
            <p:cNvPr id="27655" name="Picture 3"/>
            <p:cNvPicPr>
              <a:picLocks noChangeAspect="1"/>
            </p:cNvPicPr>
            <p:nvPr/>
          </p:nvPicPr>
          <p:blipFill>
            <a:blip r:embed="rId2"/>
            <a:srcRect/>
            <a:stretch>
              <a:fillRect/>
            </a:stretch>
          </p:blipFill>
          <p:spPr bwMode="auto">
            <a:xfrm>
              <a:off x="3174997" y="4343400"/>
              <a:ext cx="2387598" cy="1790696"/>
            </a:xfrm>
            <a:prstGeom prst="rect">
              <a:avLst/>
            </a:prstGeom>
            <a:noFill/>
            <a:ln w="9525">
              <a:noFill/>
              <a:miter lim="800000"/>
              <a:headEnd/>
              <a:tailEnd/>
            </a:ln>
          </p:spPr>
        </p:pic>
      </p:grpSp>
      <p:sp>
        <p:nvSpPr>
          <p:cNvPr id="10" name="Rectangle 16"/>
          <p:cNvSpPr/>
          <p:nvPr/>
        </p:nvSpPr>
        <p:spPr>
          <a:xfrm>
            <a:off x="152400" y="6243638"/>
            <a:ext cx="8669338" cy="461962"/>
          </a:xfrm>
          <a:prstGeom prst="rect">
            <a:avLst/>
          </a:prstGeom>
          <a:solidFill>
            <a:srgbClr val="00B050"/>
          </a:solidFill>
          <a:ln w="9528">
            <a:solidFill>
              <a:srgbClr val="FFFFFF"/>
            </a:solidFill>
            <a:prstDash val="solid"/>
          </a:ln>
        </p:spPr>
        <p:txBody>
          <a:bodyPr wrap="none">
            <a:spAutoFit/>
          </a:bodyPr>
          <a:lstStyle/>
          <a:p>
            <a:pPr fontAlgn="auto">
              <a:spcBef>
                <a:spcPts val="0"/>
              </a:spcBef>
              <a:spcAft>
                <a:spcPts val="0"/>
              </a:spcAft>
              <a:defRPr sz="1800" b="0" i="0" u="none" strike="noStrike" kern="0" cap="none" spc="0" baseline="0">
                <a:solidFill>
                  <a:srgbClr val="000000"/>
                </a:solidFill>
                <a:uFillTx/>
              </a:defRPr>
            </a:pPr>
            <a:r>
              <a:rPr lang="en-US" sz="2400" b="0" kern="0">
                <a:solidFill>
                  <a:srgbClr val="FFFFFF"/>
                </a:solidFill>
                <a:latin typeface="Calibri" pitchFamily="34" charset="0"/>
                <a:cs typeface="Calibri" pitchFamily="34" charset="0"/>
              </a:rPr>
              <a:t>*Halal authorities should have access to slaughterhouse computers.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ppt_x</p:attrName>
                                        </p:attrNameLst>
                                      </p:cBhvr>
                                      <p:tavLst>
                                        <p:tav tm="0">
                                          <p:val>
                                            <p:strVal val="#ppt_x"/>
                                          </p:val>
                                        </p:tav>
                                        <p:tav tm="100000">
                                          <p:val>
                                            <p:strVal val="#ppt_x"/>
                                          </p:val>
                                        </p:tav>
                                      </p:tavLst>
                                    </p:anim>
                                    <p:anim calcmode="lin" valueType="num">
                                      <p:cBhvr>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1"/>
          <p:cNvSpPr>
            <a:spLocks noChangeArrowheads="1"/>
          </p:cNvSpPr>
          <p:nvPr/>
        </p:nvSpPr>
        <p:spPr bwMode="auto">
          <a:xfrm>
            <a:off x="187325" y="457200"/>
            <a:ext cx="2632075" cy="584200"/>
          </a:xfrm>
          <a:prstGeom prst="rect">
            <a:avLst/>
          </a:prstGeom>
          <a:solidFill>
            <a:srgbClr val="92D050"/>
          </a:solidFill>
          <a:ln w="9525">
            <a:noFill/>
            <a:miter lim="800000"/>
            <a:headEnd/>
            <a:tailEnd/>
          </a:ln>
          <a:effectLst>
            <a:outerShdw dist="27944" dir="5400000" algn="tl" rotWithShape="0">
              <a:srgbClr val="000000">
                <a:alpha val="31998"/>
              </a:srgbClr>
            </a:outerShdw>
          </a:effectLst>
        </p:spPr>
        <p:txBody>
          <a:bodyPr>
            <a:spAutoFit/>
          </a:bodyPr>
          <a:lstStyle/>
          <a:p>
            <a:r>
              <a:rPr lang="en-US" sz="3200" b="0">
                <a:solidFill>
                  <a:srgbClr val="000000"/>
                </a:solidFill>
                <a:latin typeface="Calibri" pitchFamily="34" charset="0"/>
              </a:rPr>
              <a:t>Scenario 2:</a:t>
            </a:r>
          </a:p>
        </p:txBody>
      </p:sp>
      <p:sp>
        <p:nvSpPr>
          <p:cNvPr id="7" name="Rectangle 11"/>
          <p:cNvSpPr/>
          <p:nvPr/>
        </p:nvSpPr>
        <p:spPr>
          <a:xfrm>
            <a:off x="3048000" y="466725"/>
            <a:ext cx="5943600" cy="523875"/>
          </a:xfrm>
          <a:prstGeom prst="rect">
            <a:avLst/>
          </a:prstGeom>
          <a:solidFill>
            <a:srgbClr val="FFC000"/>
          </a:solidFill>
          <a:ln>
            <a:noFill/>
            <a:prstDash val="solid"/>
          </a:ln>
          <a:effectLst>
            <a:outerShdw dist="27944" dir="5400000" algn="tl">
              <a:srgbClr val="000000">
                <a:alpha val="32000"/>
              </a:srgbClr>
            </a:outerShdw>
          </a:effectLst>
        </p:spPr>
        <p:txBody>
          <a:bodyPr>
            <a:spAutoFit/>
          </a:bodyPr>
          <a:lstStyle/>
          <a:p>
            <a:pPr marL="514350" indent="-514350" algn="just" fontAlgn="auto">
              <a:spcBef>
                <a:spcPts val="0"/>
              </a:spcBef>
              <a:spcAft>
                <a:spcPts val="0"/>
              </a:spcAft>
              <a:defRPr sz="1800" b="0" i="0" u="none" strike="noStrike" kern="0" cap="none" spc="0" baseline="0">
                <a:solidFill>
                  <a:srgbClr val="000000"/>
                </a:solidFill>
                <a:uFillTx/>
              </a:defRPr>
            </a:pPr>
            <a:r>
              <a:rPr lang="en-US" sz="2800" b="0" kern="0">
                <a:solidFill>
                  <a:srgbClr val="000000"/>
                </a:solidFill>
                <a:latin typeface="Calibri" pitchFamily="34" charset="0"/>
                <a:cs typeface="Calibri" pitchFamily="34" charset="0"/>
              </a:rPr>
              <a:t>Certificate Authentication</a:t>
            </a:r>
          </a:p>
        </p:txBody>
      </p:sp>
      <p:sp>
        <p:nvSpPr>
          <p:cNvPr id="9" name="Rectangle 11"/>
          <p:cNvSpPr>
            <a:spLocks noChangeArrowheads="1"/>
          </p:cNvSpPr>
          <p:nvPr/>
        </p:nvSpPr>
        <p:spPr bwMode="auto">
          <a:xfrm>
            <a:off x="152400" y="1295400"/>
            <a:ext cx="8763000" cy="3046413"/>
          </a:xfrm>
          <a:prstGeom prst="rect">
            <a:avLst/>
          </a:prstGeom>
          <a:solidFill>
            <a:srgbClr val="92D050"/>
          </a:solidFill>
          <a:ln w="9525">
            <a:noFill/>
            <a:miter lim="800000"/>
            <a:headEnd/>
            <a:tailEnd/>
          </a:ln>
          <a:effectLst>
            <a:outerShdw dist="27944" dir="5400000" algn="tl" rotWithShape="0">
              <a:srgbClr val="000000">
                <a:alpha val="31998"/>
              </a:srgbClr>
            </a:outerShdw>
          </a:effectLst>
        </p:spPr>
        <p:txBody>
          <a:bodyPr>
            <a:spAutoFit/>
          </a:bodyPr>
          <a:lstStyle/>
          <a:p>
            <a:pPr algn="just">
              <a:lnSpc>
                <a:spcPct val="150000"/>
              </a:lnSpc>
            </a:pPr>
            <a:r>
              <a:rPr lang="en-US" sz="3200" b="0">
                <a:solidFill>
                  <a:srgbClr val="000000"/>
                </a:solidFill>
                <a:latin typeface="Calibri" pitchFamily="34" charset="0"/>
              </a:rPr>
              <a:t>A retail Quality Assurance, QA want to ensure the sausage sell at his display counter is Halal certified all the way over the processing line. He conducted some checks on received sausage prior to display</a:t>
            </a:r>
          </a:p>
        </p:txBody>
      </p:sp>
      <p:pic>
        <p:nvPicPr>
          <p:cNvPr id="28677" name="Picture 9"/>
          <p:cNvPicPr>
            <a:picLocks noChangeAspect="1"/>
          </p:cNvPicPr>
          <p:nvPr/>
        </p:nvPicPr>
        <p:blipFill>
          <a:blip r:embed="rId2"/>
          <a:srcRect/>
          <a:stretch>
            <a:fillRect/>
          </a:stretch>
        </p:blipFill>
        <p:spPr bwMode="auto">
          <a:xfrm>
            <a:off x="3429000" y="4495800"/>
            <a:ext cx="2143125" cy="2143125"/>
          </a:xfrm>
          <a:prstGeom prst="rect">
            <a:avLst/>
          </a:prstGeom>
          <a:noFill/>
          <a:ln w="9525">
            <a:noFill/>
            <a:miter lim="800000"/>
            <a:headEnd/>
            <a:tailEnd/>
          </a:ln>
        </p:spPr>
      </p:pic>
      <p:pic>
        <p:nvPicPr>
          <p:cNvPr id="28678" name="Picture 10"/>
          <p:cNvPicPr>
            <a:picLocks noChangeAspect="1"/>
          </p:cNvPicPr>
          <p:nvPr/>
        </p:nvPicPr>
        <p:blipFill>
          <a:blip r:embed="rId3"/>
          <a:srcRect/>
          <a:stretch>
            <a:fillRect/>
          </a:stretch>
        </p:blipFill>
        <p:spPr bwMode="auto">
          <a:xfrm rot="-1797650">
            <a:off x="1066800" y="4421188"/>
            <a:ext cx="1614488" cy="22844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p:nvPr/>
        </p:nvSpPr>
        <p:spPr>
          <a:xfrm>
            <a:off x="152400" y="1447800"/>
            <a:ext cx="8763000" cy="1477963"/>
          </a:xfrm>
          <a:prstGeom prst="rect">
            <a:avLst/>
          </a:prstGeom>
          <a:solidFill>
            <a:srgbClr val="FFFF00"/>
          </a:solidFill>
          <a:ln>
            <a:noFill/>
            <a:prstDash val="solid"/>
          </a:ln>
          <a:effectLst>
            <a:outerShdw dist="27944" dir="5400000" algn="tl">
              <a:srgbClr val="000000">
                <a:alpha val="32000"/>
              </a:srgbClr>
            </a:outerShdw>
          </a:effectLst>
        </p:spPr>
        <p:txBody>
          <a:bodyPr>
            <a:spAutoFit/>
          </a:bodyPr>
          <a:lstStyle/>
          <a:p>
            <a:pPr algn="just" fontAlgn="auto">
              <a:lnSpc>
                <a:spcPct val="150000"/>
              </a:lnSpc>
              <a:spcBef>
                <a:spcPts val="0"/>
              </a:spcBef>
              <a:spcAft>
                <a:spcPts val="0"/>
              </a:spcAft>
              <a:defRPr sz="1800" b="0" i="0" u="none" strike="noStrike" kern="0" cap="none" spc="0" baseline="0">
                <a:solidFill>
                  <a:srgbClr val="000000"/>
                </a:solidFill>
                <a:uFillTx/>
              </a:defRPr>
            </a:pPr>
            <a:r>
              <a:rPr lang="en-US" sz="3000" b="0" kern="0">
                <a:solidFill>
                  <a:srgbClr val="000000"/>
                </a:solidFill>
                <a:latin typeface="Calibri" pitchFamily="34" charset="0"/>
                <a:cs typeface="Calibri" pitchFamily="34" charset="0"/>
              </a:rPr>
              <a:t>The QA picked up some sample with ID number and search in the Halal Traceability networking system.</a:t>
            </a:r>
          </a:p>
        </p:txBody>
      </p:sp>
      <p:sp>
        <p:nvSpPr>
          <p:cNvPr id="6" name="Rectangle 10"/>
          <p:cNvSpPr/>
          <p:nvPr/>
        </p:nvSpPr>
        <p:spPr>
          <a:xfrm>
            <a:off x="152400" y="152400"/>
            <a:ext cx="8763000" cy="1077913"/>
          </a:xfrm>
          <a:prstGeom prst="rect">
            <a:avLst/>
          </a:prstGeom>
          <a:solidFill>
            <a:srgbClr val="F79646"/>
          </a:solidFill>
          <a:ln w="9528">
            <a:solidFill>
              <a:srgbClr val="FFFFFF"/>
            </a:solidFill>
            <a:prstDash val="solid"/>
          </a:ln>
        </p:spPr>
        <p:txBody>
          <a:bodyPr>
            <a:spAutoFit/>
          </a:bodyPr>
          <a:lstStyle/>
          <a:p>
            <a:pPr algn="just" fontAlgn="auto">
              <a:spcBef>
                <a:spcPts val="0"/>
              </a:spcBef>
              <a:spcAft>
                <a:spcPts val="0"/>
              </a:spcAft>
              <a:defRPr sz="1800" b="0" i="0" u="none" strike="noStrike" kern="0" cap="none" spc="0" baseline="0">
                <a:solidFill>
                  <a:srgbClr val="000000"/>
                </a:solidFill>
                <a:uFillTx/>
              </a:defRPr>
            </a:pPr>
            <a:r>
              <a:rPr lang="en-US" sz="3200" b="0" kern="0">
                <a:solidFill>
                  <a:srgbClr val="000000"/>
                </a:solidFill>
                <a:latin typeface="Calibri" pitchFamily="34" charset="0"/>
                <a:cs typeface="Calibri" pitchFamily="34" charset="0"/>
              </a:rPr>
              <a:t>Quality Assurance Inspection of the Integrity of the Halal Chain</a:t>
            </a:r>
          </a:p>
        </p:txBody>
      </p:sp>
      <p:sp>
        <p:nvSpPr>
          <p:cNvPr id="7" name="Rectangle 11"/>
          <p:cNvSpPr>
            <a:spLocks noChangeArrowheads="1"/>
          </p:cNvSpPr>
          <p:nvPr/>
        </p:nvSpPr>
        <p:spPr bwMode="auto">
          <a:xfrm>
            <a:off x="152400" y="3048000"/>
            <a:ext cx="8763000" cy="2170113"/>
          </a:xfrm>
          <a:prstGeom prst="rect">
            <a:avLst/>
          </a:prstGeom>
          <a:solidFill>
            <a:srgbClr val="FFFF00"/>
          </a:solidFill>
          <a:ln w="9525">
            <a:noFill/>
            <a:miter lim="800000"/>
            <a:headEnd/>
            <a:tailEnd/>
          </a:ln>
          <a:effectLst>
            <a:outerShdw dist="27944" dir="5400000" algn="tl" rotWithShape="0">
              <a:srgbClr val="000000">
                <a:alpha val="31998"/>
              </a:srgbClr>
            </a:outerShdw>
          </a:effectLst>
        </p:spPr>
        <p:txBody>
          <a:bodyPr>
            <a:spAutoFit/>
          </a:bodyPr>
          <a:lstStyle/>
          <a:p>
            <a:pPr algn="just">
              <a:lnSpc>
                <a:spcPct val="150000"/>
              </a:lnSpc>
            </a:pPr>
            <a:r>
              <a:rPr lang="en-US" sz="3000" b="0">
                <a:solidFill>
                  <a:srgbClr val="000000"/>
                </a:solidFill>
                <a:latin typeface="Calibri" pitchFamily="34" charset="0"/>
              </a:rPr>
              <a:t>Then he viewed the entire Halal chain of that particular sausage by clicking Global Trade Unit Graph (Global TU Graph).</a:t>
            </a:r>
          </a:p>
        </p:txBody>
      </p:sp>
      <p:sp>
        <p:nvSpPr>
          <p:cNvPr id="8" name="Rectangle 13"/>
          <p:cNvSpPr>
            <a:spLocks noChangeArrowheads="1"/>
          </p:cNvSpPr>
          <p:nvPr/>
        </p:nvSpPr>
        <p:spPr bwMode="auto">
          <a:xfrm>
            <a:off x="152400" y="5311775"/>
            <a:ext cx="8763000" cy="1477963"/>
          </a:xfrm>
          <a:prstGeom prst="rect">
            <a:avLst/>
          </a:prstGeom>
          <a:solidFill>
            <a:srgbClr val="FFFF00"/>
          </a:solidFill>
          <a:ln w="9525">
            <a:noFill/>
            <a:miter lim="800000"/>
            <a:headEnd/>
            <a:tailEnd/>
          </a:ln>
          <a:effectLst>
            <a:outerShdw dist="27944" dir="5400000" algn="tl" rotWithShape="0">
              <a:srgbClr val="000000">
                <a:alpha val="31998"/>
              </a:srgbClr>
            </a:outerShdw>
          </a:effectLst>
        </p:spPr>
        <p:txBody>
          <a:bodyPr>
            <a:spAutoFit/>
          </a:bodyPr>
          <a:lstStyle/>
          <a:p>
            <a:pPr algn="just">
              <a:lnSpc>
                <a:spcPct val="150000"/>
              </a:lnSpc>
            </a:pPr>
            <a:r>
              <a:rPr lang="en-US" sz="3000" b="0">
                <a:solidFill>
                  <a:srgbClr val="000000"/>
                </a:solidFill>
                <a:latin typeface="Calibri" pitchFamily="34" charset="0"/>
              </a:rPr>
              <a:t>Now he want to check all Halal certificates from both: Sausage Manufacturer and the Slaughter Plant.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ppt_x</p:attrName>
                                        </p:attrNameLst>
                                      </p:cBhvr>
                                      <p:tavLst>
                                        <p:tav tm="0">
                                          <p:val>
                                            <p:strVal val="#ppt_x"/>
                                          </p:val>
                                        </p:tav>
                                        <p:tav tm="100000">
                                          <p:val>
                                            <p:strVal val="#ppt_x"/>
                                          </p:val>
                                        </p:tav>
                                      </p:tavLst>
                                    </p:anim>
                                    <p:anim calcmode="lin" valueType="num">
                                      <p:cBhvr>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p:nvPr/>
        </p:nvSpPr>
        <p:spPr>
          <a:xfrm>
            <a:off x="152400" y="914400"/>
            <a:ext cx="8763000" cy="2862263"/>
          </a:xfrm>
          <a:prstGeom prst="rect">
            <a:avLst/>
          </a:prstGeom>
          <a:solidFill>
            <a:srgbClr val="FFFF00"/>
          </a:solidFill>
          <a:ln>
            <a:noFill/>
            <a:prstDash val="solid"/>
          </a:ln>
          <a:effectLst>
            <a:outerShdw dist="27944" dir="5400000" algn="tl">
              <a:srgbClr val="000000">
                <a:alpha val="32000"/>
              </a:srgbClr>
            </a:outerShdw>
          </a:effectLst>
        </p:spPr>
        <p:txBody>
          <a:bodyPr>
            <a:spAutoFit/>
          </a:bodyPr>
          <a:lstStyle/>
          <a:p>
            <a:pPr algn="just" fontAlgn="auto">
              <a:lnSpc>
                <a:spcPct val="150000"/>
              </a:lnSpc>
              <a:spcBef>
                <a:spcPts val="0"/>
              </a:spcBef>
              <a:spcAft>
                <a:spcPts val="0"/>
              </a:spcAft>
              <a:defRPr sz="1800" b="0" i="0" u="none" strike="noStrike" kern="0" cap="none" spc="0" baseline="0">
                <a:solidFill>
                  <a:srgbClr val="000000"/>
                </a:solidFill>
                <a:uFillTx/>
              </a:defRPr>
            </a:pPr>
            <a:r>
              <a:rPr lang="en-US" sz="3000" b="0" kern="0">
                <a:solidFill>
                  <a:srgbClr val="000000"/>
                </a:solidFill>
                <a:latin typeface="Calibri" pitchFamily="34" charset="0"/>
                <a:cs typeface="Calibri" pitchFamily="34" charset="0"/>
              </a:rPr>
              <a:t>First the QA check his immediate supplier, by using the Halal Traceability networking system, by clicking the outgoing shipment. The associate information will show up.</a:t>
            </a:r>
          </a:p>
        </p:txBody>
      </p:sp>
      <p:sp>
        <p:nvSpPr>
          <p:cNvPr id="6" name="Rectangle 7"/>
          <p:cNvSpPr/>
          <p:nvPr/>
        </p:nvSpPr>
        <p:spPr>
          <a:xfrm>
            <a:off x="152400" y="152400"/>
            <a:ext cx="8763000" cy="584200"/>
          </a:xfrm>
          <a:prstGeom prst="rect">
            <a:avLst/>
          </a:prstGeom>
          <a:solidFill>
            <a:srgbClr val="F79646"/>
          </a:solidFill>
          <a:ln w="9528">
            <a:solidFill>
              <a:srgbClr val="FFFFFF"/>
            </a:solidFill>
            <a:prstDash val="solid"/>
          </a:ln>
        </p:spPr>
        <p:txBody>
          <a:bodyPr>
            <a:spAutoFit/>
          </a:bodyPr>
          <a:lstStyle/>
          <a:p>
            <a:pPr algn="just" fontAlgn="auto">
              <a:spcBef>
                <a:spcPts val="0"/>
              </a:spcBef>
              <a:spcAft>
                <a:spcPts val="0"/>
              </a:spcAft>
              <a:defRPr sz="1800" b="0" i="0" u="none" strike="noStrike" kern="0" cap="none" spc="0" baseline="0">
                <a:solidFill>
                  <a:srgbClr val="000000"/>
                </a:solidFill>
                <a:uFillTx/>
              </a:defRPr>
            </a:pPr>
            <a:r>
              <a:rPr lang="en-US" sz="3200" b="0" kern="0">
                <a:solidFill>
                  <a:srgbClr val="000000"/>
                </a:solidFill>
                <a:latin typeface="Calibri" pitchFamily="34" charset="0"/>
                <a:cs typeface="Calibri" pitchFamily="34" charset="0"/>
              </a:rPr>
              <a:t>Confirm with Supplier</a:t>
            </a:r>
          </a:p>
        </p:txBody>
      </p:sp>
      <p:sp>
        <p:nvSpPr>
          <p:cNvPr id="7" name="Rectangle 8"/>
          <p:cNvSpPr>
            <a:spLocks noChangeArrowheads="1"/>
          </p:cNvSpPr>
          <p:nvPr/>
        </p:nvSpPr>
        <p:spPr bwMode="auto">
          <a:xfrm>
            <a:off x="152400" y="3940175"/>
            <a:ext cx="8763000" cy="1393825"/>
          </a:xfrm>
          <a:prstGeom prst="rect">
            <a:avLst/>
          </a:prstGeom>
          <a:solidFill>
            <a:srgbClr val="FFFF00"/>
          </a:solidFill>
          <a:ln w="9525">
            <a:noFill/>
            <a:miter lim="800000"/>
            <a:headEnd/>
            <a:tailEnd/>
          </a:ln>
          <a:effectLst>
            <a:outerShdw dist="27944" dir="5400000" algn="tl" rotWithShape="0">
              <a:srgbClr val="000000">
                <a:alpha val="31998"/>
              </a:srgbClr>
            </a:outerShdw>
          </a:effectLst>
        </p:spPr>
        <p:txBody>
          <a:bodyPr>
            <a:spAutoFit/>
          </a:bodyPr>
          <a:lstStyle/>
          <a:p>
            <a:pPr algn="just">
              <a:lnSpc>
                <a:spcPct val="150000"/>
              </a:lnSpc>
            </a:pPr>
            <a:r>
              <a:rPr lang="en-US" sz="3000" b="0">
                <a:solidFill>
                  <a:srgbClr val="000000"/>
                </a:solidFill>
                <a:latin typeface="Calibri" pitchFamily="34" charset="0"/>
              </a:rPr>
              <a:t>Then he click the certificate link associate with the outgoing shipment.</a:t>
            </a:r>
          </a:p>
        </p:txBody>
      </p:sp>
      <p:pic>
        <p:nvPicPr>
          <p:cNvPr id="30725" name="Picture 3"/>
          <p:cNvPicPr>
            <a:picLocks noChangeAspect="1"/>
          </p:cNvPicPr>
          <p:nvPr/>
        </p:nvPicPr>
        <p:blipFill>
          <a:blip r:embed="rId2"/>
          <a:srcRect/>
          <a:stretch>
            <a:fillRect/>
          </a:stretch>
        </p:blipFill>
        <p:spPr bwMode="auto">
          <a:xfrm>
            <a:off x="3962400" y="5486400"/>
            <a:ext cx="1049338" cy="1095375"/>
          </a:xfrm>
          <a:prstGeom prst="rect">
            <a:avLst/>
          </a:prstGeom>
          <a:noFill/>
          <a:ln w="9525">
            <a:noFill/>
            <a:miter lim="800000"/>
            <a:headEnd/>
            <a:tailEnd/>
          </a:ln>
        </p:spPr>
      </p:pic>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ChangeArrowheads="1"/>
          </p:cNvSpPr>
          <p:nvPr/>
        </p:nvSpPr>
        <p:spPr bwMode="auto">
          <a:xfrm>
            <a:off x="187325" y="228600"/>
            <a:ext cx="2632075" cy="584200"/>
          </a:xfrm>
          <a:prstGeom prst="rect">
            <a:avLst/>
          </a:prstGeom>
          <a:solidFill>
            <a:srgbClr val="92D050"/>
          </a:solidFill>
          <a:ln w="9525">
            <a:noFill/>
            <a:miter lim="800000"/>
            <a:headEnd/>
            <a:tailEnd/>
          </a:ln>
          <a:effectLst>
            <a:outerShdw dist="27944" dir="5400000" algn="tl" rotWithShape="0">
              <a:srgbClr val="000000">
                <a:alpha val="31998"/>
              </a:srgbClr>
            </a:outerShdw>
          </a:effectLst>
        </p:spPr>
        <p:txBody>
          <a:bodyPr>
            <a:spAutoFit/>
          </a:bodyPr>
          <a:lstStyle/>
          <a:p>
            <a:r>
              <a:rPr lang="en-US" sz="3200" b="0">
                <a:solidFill>
                  <a:srgbClr val="000000"/>
                </a:solidFill>
                <a:latin typeface="Calibri" pitchFamily="34" charset="0"/>
              </a:rPr>
              <a:t>Scenario 3:</a:t>
            </a:r>
          </a:p>
        </p:txBody>
      </p:sp>
      <p:sp>
        <p:nvSpPr>
          <p:cNvPr id="6" name="Rectangle 11"/>
          <p:cNvSpPr/>
          <p:nvPr/>
        </p:nvSpPr>
        <p:spPr>
          <a:xfrm>
            <a:off x="3048000" y="238125"/>
            <a:ext cx="5943600" cy="523875"/>
          </a:xfrm>
          <a:prstGeom prst="rect">
            <a:avLst/>
          </a:prstGeom>
          <a:solidFill>
            <a:srgbClr val="FFC000"/>
          </a:solidFill>
          <a:ln>
            <a:noFill/>
            <a:prstDash val="solid"/>
          </a:ln>
          <a:effectLst>
            <a:outerShdw dist="27944" dir="5400000" algn="tl">
              <a:srgbClr val="000000">
                <a:alpha val="32000"/>
              </a:srgbClr>
            </a:outerShdw>
          </a:effectLst>
        </p:spPr>
        <p:txBody>
          <a:bodyPr>
            <a:spAutoFit/>
          </a:bodyPr>
          <a:lstStyle/>
          <a:p>
            <a:pPr marL="514350" indent="-514350" algn="just" fontAlgn="auto">
              <a:spcBef>
                <a:spcPts val="0"/>
              </a:spcBef>
              <a:spcAft>
                <a:spcPts val="0"/>
              </a:spcAft>
              <a:defRPr sz="1800" b="0" i="0" u="none" strike="noStrike" kern="0" cap="none" spc="0" baseline="0">
                <a:solidFill>
                  <a:srgbClr val="000000"/>
                </a:solidFill>
                <a:uFillTx/>
              </a:defRPr>
            </a:pPr>
            <a:r>
              <a:rPr lang="en-US" sz="2800" b="0" kern="0">
                <a:solidFill>
                  <a:srgbClr val="000000"/>
                </a:solidFill>
                <a:latin typeface="Calibri" pitchFamily="34" charset="0"/>
                <a:cs typeface="Calibri" pitchFamily="34" charset="0"/>
              </a:rPr>
              <a:t>Ingredient Verification</a:t>
            </a:r>
          </a:p>
        </p:txBody>
      </p:sp>
      <p:sp>
        <p:nvSpPr>
          <p:cNvPr id="7" name="Rectangle 10"/>
          <p:cNvSpPr/>
          <p:nvPr/>
        </p:nvSpPr>
        <p:spPr>
          <a:xfrm>
            <a:off x="152400" y="914400"/>
            <a:ext cx="8763000" cy="830263"/>
          </a:xfrm>
          <a:prstGeom prst="rect">
            <a:avLst/>
          </a:prstGeom>
          <a:solidFill>
            <a:srgbClr val="F79646"/>
          </a:solidFill>
          <a:ln w="9528">
            <a:solidFill>
              <a:srgbClr val="FFFFFF"/>
            </a:solidFill>
            <a:prstDash val="solid"/>
          </a:ln>
        </p:spPr>
        <p:txBody>
          <a:bodyPr>
            <a:spAutoFit/>
          </a:bodyPr>
          <a:lstStyle/>
          <a:p>
            <a:pPr algn="just" fontAlgn="auto">
              <a:lnSpc>
                <a:spcPct val="150000"/>
              </a:lnSpc>
              <a:spcBef>
                <a:spcPts val="0"/>
              </a:spcBef>
              <a:spcAft>
                <a:spcPts val="0"/>
              </a:spcAft>
              <a:defRPr sz="1800" b="0" i="0" u="none" strike="noStrike" kern="0" cap="none" spc="0" baseline="0">
                <a:solidFill>
                  <a:srgbClr val="000000"/>
                </a:solidFill>
                <a:uFillTx/>
              </a:defRPr>
            </a:pPr>
            <a:r>
              <a:rPr lang="en-US" sz="3200" b="0" kern="0">
                <a:solidFill>
                  <a:srgbClr val="000000"/>
                </a:solidFill>
                <a:latin typeface="Calibri" pitchFamily="34" charset="0"/>
                <a:cs typeface="Calibri" pitchFamily="34" charset="0"/>
              </a:rPr>
              <a:t>Ensuring ingredient Halalness</a:t>
            </a:r>
          </a:p>
        </p:txBody>
      </p:sp>
      <p:grpSp>
        <p:nvGrpSpPr>
          <p:cNvPr id="2" name="Group 14"/>
          <p:cNvGrpSpPr>
            <a:grpSpLocks/>
          </p:cNvGrpSpPr>
          <p:nvPr/>
        </p:nvGrpSpPr>
        <p:grpSpPr bwMode="auto">
          <a:xfrm>
            <a:off x="152400" y="1828800"/>
            <a:ext cx="8763000" cy="4953000"/>
            <a:chOff x="152403" y="1828800"/>
            <a:chExt cx="8762996" cy="4952993"/>
          </a:xfrm>
        </p:grpSpPr>
        <p:pic>
          <p:nvPicPr>
            <p:cNvPr id="31750" name="Picture 3"/>
            <p:cNvPicPr>
              <a:picLocks noChangeAspect="1"/>
            </p:cNvPicPr>
            <p:nvPr/>
          </p:nvPicPr>
          <p:blipFill>
            <a:blip r:embed="rId2"/>
            <a:srcRect/>
            <a:stretch>
              <a:fillRect/>
            </a:stretch>
          </p:blipFill>
          <p:spPr bwMode="auto">
            <a:xfrm>
              <a:off x="1828800" y="3989170"/>
              <a:ext cx="5486400" cy="2792623"/>
            </a:xfrm>
            <a:prstGeom prst="rect">
              <a:avLst/>
            </a:prstGeom>
            <a:noFill/>
            <a:ln w="9525">
              <a:noFill/>
              <a:miter lim="800000"/>
              <a:headEnd/>
              <a:tailEnd/>
            </a:ln>
          </p:spPr>
        </p:pic>
        <p:sp>
          <p:nvSpPr>
            <p:cNvPr id="31751" name="Rectangle 13"/>
            <p:cNvSpPr>
              <a:spLocks noChangeArrowheads="1"/>
            </p:cNvSpPr>
            <p:nvPr/>
          </p:nvSpPr>
          <p:spPr bwMode="auto">
            <a:xfrm>
              <a:off x="152403" y="1828800"/>
              <a:ext cx="8762996" cy="2169822"/>
            </a:xfrm>
            <a:prstGeom prst="rect">
              <a:avLst/>
            </a:prstGeom>
            <a:solidFill>
              <a:srgbClr val="FFFF00"/>
            </a:solidFill>
            <a:ln w="9525">
              <a:noFill/>
              <a:miter lim="800000"/>
              <a:headEnd/>
              <a:tailEnd/>
            </a:ln>
            <a:effectLst>
              <a:outerShdw dist="27944" dir="5400000" algn="tl" rotWithShape="0">
                <a:srgbClr val="000000">
                  <a:alpha val="31998"/>
                </a:srgbClr>
              </a:outerShdw>
            </a:effectLst>
          </p:spPr>
          <p:txBody>
            <a:bodyPr>
              <a:spAutoFit/>
            </a:bodyPr>
            <a:lstStyle/>
            <a:p>
              <a:pPr algn="just">
                <a:lnSpc>
                  <a:spcPct val="150000"/>
                </a:lnSpc>
              </a:pPr>
              <a:r>
                <a:rPr lang="en-US" sz="3000" b="0">
                  <a:solidFill>
                    <a:srgbClr val="000000"/>
                  </a:solidFill>
                  <a:latin typeface="Calibri" pitchFamily="34" charset="0"/>
                </a:rPr>
                <a:t>The QA also want to ensure the ingredients used for making the sausage was Halal. He conduct some check to verify the ingredient Halalness.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ppt_x</p:attrName>
                                        </p:attrNameLst>
                                      </p:cBhvr>
                                      <p:tavLst>
                                        <p:tav tm="0">
                                          <p:val>
                                            <p:strVal val="#ppt_x"/>
                                          </p:val>
                                        </p:tav>
                                        <p:tav tm="100000">
                                          <p:val>
                                            <p:strVal val="#ppt_x"/>
                                          </p:val>
                                        </p:tav>
                                      </p:tavLst>
                                    </p:anim>
                                    <p:anim calcmode="lin" valueType="num">
                                      <p:cBhvr>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457200" y="330200"/>
            <a:ext cx="8229600" cy="584200"/>
          </a:xfrm>
          <a:prstGeom prst="rect">
            <a:avLst/>
          </a:prstGeom>
          <a:solidFill>
            <a:srgbClr val="006600"/>
          </a:solidFill>
          <a:ln w="9525">
            <a:noFill/>
            <a:miter lim="800000"/>
            <a:headEnd/>
            <a:tailEnd/>
          </a:ln>
        </p:spPr>
        <p:txBody>
          <a:bodyPr>
            <a:spAutoFit/>
          </a:bodyPr>
          <a:lstStyle/>
          <a:p>
            <a:pPr algn="just">
              <a:spcBef>
                <a:spcPts val="600"/>
              </a:spcBef>
            </a:pPr>
            <a:r>
              <a:rPr lang="en-US" sz="3200">
                <a:solidFill>
                  <a:schemeClr val="bg1"/>
                </a:solidFill>
                <a:latin typeface="Times New Roman" pitchFamily="18" charset="0"/>
                <a:cs typeface="Times New Roman" pitchFamily="18" charset="0"/>
              </a:rPr>
              <a:t>Scope</a:t>
            </a:r>
          </a:p>
        </p:txBody>
      </p:sp>
      <p:pic>
        <p:nvPicPr>
          <p:cNvPr id="5123" name="Picture 10" descr="http://www.free-range-eggs.co.uk/images/Traceability.jpg"/>
          <p:cNvPicPr>
            <a:picLocks noChangeAspect="1"/>
          </p:cNvPicPr>
          <p:nvPr/>
        </p:nvPicPr>
        <p:blipFill>
          <a:blip r:embed="rId2"/>
          <a:srcRect/>
          <a:stretch>
            <a:fillRect/>
          </a:stretch>
        </p:blipFill>
        <p:spPr bwMode="auto">
          <a:xfrm>
            <a:off x="6019800" y="4343400"/>
            <a:ext cx="2362200" cy="1912938"/>
          </a:xfrm>
          <a:prstGeom prst="rect">
            <a:avLst/>
          </a:prstGeom>
          <a:noFill/>
          <a:ln w="9525">
            <a:noFill/>
            <a:miter lim="800000"/>
            <a:headEnd/>
            <a:tailEnd/>
          </a:ln>
        </p:spPr>
      </p:pic>
      <p:sp>
        <p:nvSpPr>
          <p:cNvPr id="5" name="Rectangle 4"/>
          <p:cNvSpPr>
            <a:spLocks noChangeArrowheads="1"/>
          </p:cNvSpPr>
          <p:nvPr/>
        </p:nvSpPr>
        <p:spPr bwMode="auto">
          <a:xfrm>
            <a:off x="457200" y="1066800"/>
            <a:ext cx="8229600" cy="5303838"/>
          </a:xfrm>
          <a:prstGeom prst="rect">
            <a:avLst/>
          </a:prstGeom>
          <a:noFill/>
          <a:ln w="9525">
            <a:noFill/>
            <a:miter lim="800000"/>
            <a:headEnd/>
            <a:tailEnd/>
          </a:ln>
        </p:spPr>
        <p:txBody>
          <a:bodyPr>
            <a:spAutoFit/>
          </a:bodyPr>
          <a:lstStyle/>
          <a:p>
            <a:pPr marL="457200" indent="-457200">
              <a:lnSpc>
                <a:spcPct val="250000"/>
              </a:lnSpc>
              <a:buFont typeface="Courier New" pitchFamily="49" charset="0"/>
              <a:buChar char="o"/>
            </a:pPr>
            <a:r>
              <a:rPr lang="en-US" sz="2800" b="0">
                <a:latin typeface="Calibri" pitchFamily="34" charset="0"/>
              </a:rPr>
              <a:t>This presentation focuses on a system that has the ability to verify the history, location, or application of an item by means of documented recorded identification.</a:t>
            </a:r>
          </a:p>
          <a:p>
            <a:pPr marL="457200" indent="-457200">
              <a:lnSpc>
                <a:spcPct val="250000"/>
              </a:lnSpc>
              <a:buFont typeface="Courier New" pitchFamily="49" charset="0"/>
              <a:buChar char="o"/>
            </a:pPr>
            <a:r>
              <a:rPr lang="en-US" sz="2800" b="0">
                <a:latin typeface="Calibri" pitchFamily="34" charset="0"/>
              </a:rPr>
              <a:t> This system called Traceability. </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p:nvPr/>
        </p:nvSpPr>
        <p:spPr>
          <a:xfrm>
            <a:off x="152400" y="228600"/>
            <a:ext cx="8763000" cy="754063"/>
          </a:xfrm>
          <a:prstGeom prst="rect">
            <a:avLst/>
          </a:prstGeom>
          <a:solidFill>
            <a:srgbClr val="F79646"/>
          </a:solidFill>
          <a:ln w="9528">
            <a:solidFill>
              <a:srgbClr val="FFFFFF"/>
            </a:solidFill>
            <a:prstDash val="solid"/>
          </a:ln>
        </p:spPr>
        <p:txBody>
          <a:bodyPr>
            <a:spAutoFit/>
          </a:bodyPr>
          <a:lstStyle/>
          <a:p>
            <a:pPr algn="just" fontAlgn="auto">
              <a:lnSpc>
                <a:spcPct val="150000"/>
              </a:lnSpc>
              <a:spcBef>
                <a:spcPts val="0"/>
              </a:spcBef>
              <a:spcAft>
                <a:spcPts val="0"/>
              </a:spcAft>
              <a:defRPr sz="1800" b="0" i="0" u="none" strike="noStrike" kern="0" cap="none" spc="0" baseline="0">
                <a:solidFill>
                  <a:srgbClr val="000000"/>
                </a:solidFill>
                <a:uFillTx/>
              </a:defRPr>
            </a:pPr>
            <a:r>
              <a:rPr lang="en-US" sz="3200" b="0" kern="0">
                <a:solidFill>
                  <a:srgbClr val="000000"/>
                </a:solidFill>
                <a:latin typeface="Calibri" pitchFamily="34" charset="0"/>
                <a:cs typeface="Calibri" pitchFamily="34" charset="0"/>
              </a:rPr>
              <a:t>Zoom into supplier’s ingredient list</a:t>
            </a:r>
          </a:p>
        </p:txBody>
      </p:sp>
      <p:grpSp>
        <p:nvGrpSpPr>
          <p:cNvPr id="2" name="Group 10"/>
          <p:cNvGrpSpPr>
            <a:grpSpLocks/>
          </p:cNvGrpSpPr>
          <p:nvPr/>
        </p:nvGrpSpPr>
        <p:grpSpPr bwMode="auto">
          <a:xfrm>
            <a:off x="152400" y="1143000"/>
            <a:ext cx="8763000" cy="5219700"/>
            <a:chOff x="152403" y="1143000"/>
            <a:chExt cx="8762996" cy="5219696"/>
          </a:xfrm>
        </p:grpSpPr>
        <p:sp>
          <p:nvSpPr>
            <p:cNvPr id="7" name="Rectangle 7"/>
            <p:cNvSpPr/>
            <p:nvPr/>
          </p:nvSpPr>
          <p:spPr>
            <a:xfrm>
              <a:off x="152403" y="1143000"/>
              <a:ext cx="8762996" cy="2087561"/>
            </a:xfrm>
            <a:prstGeom prst="rect">
              <a:avLst/>
            </a:prstGeom>
            <a:solidFill>
              <a:srgbClr val="FFFF00"/>
            </a:solidFill>
            <a:ln>
              <a:noFill/>
              <a:prstDash val="solid"/>
            </a:ln>
            <a:effectLst>
              <a:outerShdw dist="27944" dir="5400000" algn="tl">
                <a:srgbClr val="000000">
                  <a:alpha val="32000"/>
                </a:srgbClr>
              </a:outerShdw>
            </a:effectLst>
          </p:spPr>
          <p:txBody>
            <a:bodyPr>
              <a:spAutoFit/>
            </a:bodyPr>
            <a:lstStyle/>
            <a:p>
              <a:pPr algn="just" fontAlgn="auto">
                <a:lnSpc>
                  <a:spcPct val="150000"/>
                </a:lnSpc>
                <a:spcBef>
                  <a:spcPts val="0"/>
                </a:spcBef>
                <a:spcAft>
                  <a:spcPts val="0"/>
                </a:spcAft>
                <a:defRPr sz="1800" b="0" i="0" u="none" strike="noStrike" kern="0" cap="none" spc="0" baseline="0">
                  <a:solidFill>
                    <a:srgbClr val="000000"/>
                  </a:solidFill>
                  <a:uFillTx/>
                </a:defRPr>
              </a:pPr>
              <a:r>
                <a:rPr lang="en-US" sz="3000" b="0" kern="0">
                  <a:solidFill>
                    <a:srgbClr val="000000"/>
                  </a:solidFill>
                  <a:latin typeface="Calibri" pitchFamily="34" charset="0"/>
                  <a:cs typeface="Calibri" pitchFamily="34" charset="0"/>
                </a:rPr>
                <a:t>Using the same sample with same ID number of the sausage under investigation the QA can view the ingredients used to make the sausage.</a:t>
              </a:r>
            </a:p>
          </p:txBody>
        </p:sp>
        <p:pic>
          <p:nvPicPr>
            <p:cNvPr id="32773" name="Picture 7"/>
            <p:cNvPicPr>
              <a:picLocks noChangeAspect="1"/>
            </p:cNvPicPr>
            <p:nvPr/>
          </p:nvPicPr>
          <p:blipFill>
            <a:blip r:embed="rId2"/>
            <a:srcRect/>
            <a:stretch>
              <a:fillRect/>
            </a:stretch>
          </p:blipFill>
          <p:spPr bwMode="auto">
            <a:xfrm>
              <a:off x="1981203" y="3505196"/>
              <a:ext cx="4762496" cy="2857500"/>
            </a:xfrm>
            <a:prstGeom prst="rect">
              <a:avLst/>
            </a:prstGeom>
            <a:noFill/>
            <a:ln w="9525">
              <a:noFill/>
              <a:miter lim="800000"/>
              <a:headEnd/>
              <a:tailEnd/>
            </a:ln>
          </p:spPr>
        </p:pic>
      </p:gr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p:nvPr/>
        </p:nvSpPr>
        <p:spPr>
          <a:xfrm>
            <a:off x="152400" y="228600"/>
            <a:ext cx="8763000" cy="754063"/>
          </a:xfrm>
          <a:prstGeom prst="rect">
            <a:avLst/>
          </a:prstGeom>
          <a:solidFill>
            <a:srgbClr val="F79646"/>
          </a:solidFill>
          <a:ln w="9528">
            <a:solidFill>
              <a:srgbClr val="FFFFFF"/>
            </a:solidFill>
            <a:prstDash val="solid"/>
          </a:ln>
        </p:spPr>
        <p:txBody>
          <a:bodyPr>
            <a:spAutoFit/>
          </a:bodyPr>
          <a:lstStyle/>
          <a:p>
            <a:pPr algn="just" fontAlgn="auto">
              <a:lnSpc>
                <a:spcPct val="150000"/>
              </a:lnSpc>
              <a:spcBef>
                <a:spcPts val="0"/>
              </a:spcBef>
              <a:spcAft>
                <a:spcPts val="0"/>
              </a:spcAft>
              <a:defRPr sz="1800" b="0" i="0" u="none" strike="noStrike" kern="0" cap="none" spc="0" baseline="0">
                <a:solidFill>
                  <a:srgbClr val="000000"/>
                </a:solidFill>
                <a:uFillTx/>
              </a:defRPr>
            </a:pPr>
            <a:r>
              <a:rPr lang="en-US" sz="3200" b="0" kern="0">
                <a:solidFill>
                  <a:srgbClr val="000000"/>
                </a:solidFill>
                <a:latin typeface="Calibri" pitchFamily="34" charset="0"/>
                <a:cs typeface="Calibri" pitchFamily="34" charset="0"/>
              </a:rPr>
              <a:t>Inspect the properties</a:t>
            </a:r>
          </a:p>
        </p:txBody>
      </p:sp>
      <p:sp>
        <p:nvSpPr>
          <p:cNvPr id="8" name="Rectangle 8"/>
          <p:cNvSpPr>
            <a:spLocks noChangeArrowheads="1"/>
          </p:cNvSpPr>
          <p:nvPr/>
        </p:nvSpPr>
        <p:spPr bwMode="auto">
          <a:xfrm>
            <a:off x="152400" y="1143000"/>
            <a:ext cx="8763000" cy="1393825"/>
          </a:xfrm>
          <a:prstGeom prst="rect">
            <a:avLst/>
          </a:prstGeom>
          <a:solidFill>
            <a:srgbClr val="FFFF00"/>
          </a:solidFill>
          <a:ln w="9525">
            <a:noFill/>
            <a:miter lim="800000"/>
            <a:headEnd/>
            <a:tailEnd/>
          </a:ln>
          <a:effectLst>
            <a:outerShdw dist="27944" dir="5400000" algn="tl" rotWithShape="0">
              <a:srgbClr val="000000">
                <a:alpha val="31998"/>
              </a:srgbClr>
            </a:outerShdw>
          </a:effectLst>
        </p:spPr>
        <p:txBody>
          <a:bodyPr>
            <a:spAutoFit/>
          </a:bodyPr>
          <a:lstStyle/>
          <a:p>
            <a:pPr algn="just">
              <a:lnSpc>
                <a:spcPct val="150000"/>
              </a:lnSpc>
            </a:pPr>
            <a:r>
              <a:rPr lang="en-US" sz="3000" b="0">
                <a:solidFill>
                  <a:srgbClr val="000000"/>
                </a:solidFill>
                <a:latin typeface="Calibri" pitchFamily="34" charset="0"/>
              </a:rPr>
              <a:t>The properties of clicked ingredients ID will be popped-up.</a:t>
            </a:r>
          </a:p>
        </p:txBody>
      </p:sp>
      <p:grpSp>
        <p:nvGrpSpPr>
          <p:cNvPr id="2" name="Group 14"/>
          <p:cNvGrpSpPr>
            <a:grpSpLocks/>
          </p:cNvGrpSpPr>
          <p:nvPr/>
        </p:nvGrpSpPr>
        <p:grpSpPr bwMode="auto">
          <a:xfrm>
            <a:off x="152400" y="2644775"/>
            <a:ext cx="8763000" cy="3832225"/>
            <a:chOff x="152403" y="2644243"/>
            <a:chExt cx="8762996" cy="3832753"/>
          </a:xfrm>
        </p:grpSpPr>
        <p:sp>
          <p:nvSpPr>
            <p:cNvPr id="33797" name="Rectangle 11"/>
            <p:cNvSpPr>
              <a:spLocks noChangeArrowheads="1"/>
            </p:cNvSpPr>
            <p:nvPr/>
          </p:nvSpPr>
          <p:spPr bwMode="auto">
            <a:xfrm>
              <a:off x="152403" y="2644243"/>
              <a:ext cx="8762996" cy="713370"/>
            </a:xfrm>
            <a:prstGeom prst="rect">
              <a:avLst/>
            </a:prstGeom>
            <a:solidFill>
              <a:srgbClr val="00B0F0"/>
            </a:solidFill>
            <a:ln w="9525">
              <a:noFill/>
              <a:miter lim="800000"/>
              <a:headEnd/>
              <a:tailEnd/>
            </a:ln>
            <a:effectLst>
              <a:outerShdw dist="27944" dir="5400000" algn="tl" rotWithShape="0">
                <a:srgbClr val="000000">
                  <a:alpha val="31998"/>
                </a:srgbClr>
              </a:outerShdw>
            </a:effectLst>
          </p:spPr>
          <p:txBody>
            <a:bodyPr>
              <a:spAutoFit/>
            </a:bodyPr>
            <a:lstStyle/>
            <a:p>
              <a:pPr algn="just">
                <a:lnSpc>
                  <a:spcPct val="150000"/>
                </a:lnSpc>
              </a:pPr>
              <a:r>
                <a:rPr lang="en-US" sz="3000" b="0">
                  <a:solidFill>
                    <a:srgbClr val="000000"/>
                  </a:solidFill>
                  <a:latin typeface="Calibri" pitchFamily="34" charset="0"/>
                </a:rPr>
                <a:t>Let say: </a:t>
              </a:r>
              <a:r>
                <a:rPr lang="en-US" sz="3000" b="0" i="1">
                  <a:solidFill>
                    <a:srgbClr val="000000"/>
                  </a:solidFill>
                  <a:latin typeface="Calibri" pitchFamily="34" charset="0"/>
                </a:rPr>
                <a:t>Monosodium Glutamate (MSG)</a:t>
              </a:r>
              <a:r>
                <a:rPr lang="en-US" sz="3000" b="0">
                  <a:solidFill>
                    <a:srgbClr val="000000"/>
                  </a:solidFill>
                  <a:latin typeface="Calibri" pitchFamily="34" charset="0"/>
                </a:rPr>
                <a:t>.</a:t>
              </a:r>
            </a:p>
          </p:txBody>
        </p:sp>
        <p:pic>
          <p:nvPicPr>
            <p:cNvPr id="33798" name="Picture 3"/>
            <p:cNvPicPr>
              <a:picLocks noChangeAspect="1"/>
            </p:cNvPicPr>
            <p:nvPr/>
          </p:nvPicPr>
          <p:blipFill>
            <a:blip r:embed="rId2"/>
            <a:srcRect/>
            <a:stretch>
              <a:fillRect/>
            </a:stretch>
          </p:blipFill>
          <p:spPr bwMode="auto">
            <a:xfrm>
              <a:off x="2819396" y="3505196"/>
              <a:ext cx="2971800" cy="2971800"/>
            </a:xfrm>
            <a:prstGeom prst="rect">
              <a:avLst/>
            </a:prstGeom>
            <a:noFill/>
            <a:ln w="9525">
              <a:noFill/>
              <a:miter lim="800000"/>
              <a:headEnd/>
              <a:tailEnd/>
            </a:ln>
          </p:spPr>
        </p:pic>
      </p:grpSp>
      <p:sp>
        <p:nvSpPr>
          <p:cNvPr id="9" name="Rectangle 8"/>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100000">
                                          <p:val>
                                            <p:strVal val="#ppt_x"/>
                                          </p:val>
                                        </p:tav>
                                      </p:tavLst>
                                    </p:anim>
                                    <p:anim calcmode="lin" valueType="num">
                                      <p:cBhvr>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p:nvPr/>
        </p:nvSpPr>
        <p:spPr>
          <a:xfrm>
            <a:off x="152400" y="228600"/>
            <a:ext cx="8763000" cy="830263"/>
          </a:xfrm>
          <a:prstGeom prst="rect">
            <a:avLst/>
          </a:prstGeom>
          <a:solidFill>
            <a:srgbClr val="F79646"/>
          </a:solidFill>
          <a:ln w="9528">
            <a:solidFill>
              <a:srgbClr val="FFFFFF"/>
            </a:solidFill>
            <a:prstDash val="solid"/>
          </a:ln>
        </p:spPr>
        <p:txBody>
          <a:bodyPr>
            <a:spAutoFit/>
          </a:bodyPr>
          <a:lstStyle/>
          <a:p>
            <a:pPr algn="just" fontAlgn="auto">
              <a:lnSpc>
                <a:spcPct val="150000"/>
              </a:lnSpc>
              <a:spcBef>
                <a:spcPts val="0"/>
              </a:spcBef>
              <a:spcAft>
                <a:spcPts val="0"/>
              </a:spcAft>
              <a:defRPr sz="1800" b="0" i="0" u="none" strike="noStrike" kern="0" cap="none" spc="0" baseline="0">
                <a:solidFill>
                  <a:srgbClr val="000000"/>
                </a:solidFill>
                <a:uFillTx/>
              </a:defRPr>
            </a:pPr>
            <a:r>
              <a:rPr lang="en-US" sz="3200" b="0" kern="0">
                <a:solidFill>
                  <a:srgbClr val="000000"/>
                </a:solidFill>
                <a:latin typeface="Calibri" pitchFamily="34" charset="0"/>
                <a:cs typeface="Calibri" pitchFamily="34" charset="0"/>
              </a:rPr>
              <a:t>Ingredient Verification</a:t>
            </a:r>
          </a:p>
        </p:txBody>
      </p:sp>
      <p:sp>
        <p:nvSpPr>
          <p:cNvPr id="4" name="Rectangle 6"/>
          <p:cNvSpPr/>
          <p:nvPr/>
        </p:nvSpPr>
        <p:spPr>
          <a:xfrm>
            <a:off x="152400" y="1143000"/>
            <a:ext cx="8763000" cy="2170113"/>
          </a:xfrm>
          <a:prstGeom prst="rect">
            <a:avLst/>
          </a:prstGeom>
          <a:solidFill>
            <a:srgbClr val="FFFF00"/>
          </a:solidFill>
          <a:ln>
            <a:noFill/>
            <a:prstDash val="solid"/>
          </a:ln>
          <a:effectLst>
            <a:outerShdw dist="27944" dir="5400000" algn="tl">
              <a:srgbClr val="000000">
                <a:alpha val="32000"/>
              </a:srgbClr>
            </a:outerShdw>
          </a:effectLst>
        </p:spPr>
        <p:txBody>
          <a:bodyPr>
            <a:spAutoFit/>
          </a:bodyPr>
          <a:lstStyle/>
          <a:p>
            <a:pPr algn="just" fontAlgn="auto">
              <a:lnSpc>
                <a:spcPct val="150000"/>
              </a:lnSpc>
              <a:spcBef>
                <a:spcPts val="0"/>
              </a:spcBef>
              <a:spcAft>
                <a:spcPts val="0"/>
              </a:spcAft>
              <a:defRPr sz="1800" b="0" i="0" u="none" strike="noStrike" kern="0" cap="none" spc="0" baseline="0">
                <a:solidFill>
                  <a:srgbClr val="000000"/>
                </a:solidFill>
                <a:uFillTx/>
              </a:defRPr>
            </a:pPr>
            <a:r>
              <a:rPr lang="en-US" sz="3000" b="0" kern="0">
                <a:solidFill>
                  <a:srgbClr val="000000"/>
                </a:solidFill>
                <a:latin typeface="Calibri" pitchFamily="34" charset="0"/>
                <a:cs typeface="Calibri" pitchFamily="34" charset="0"/>
              </a:rPr>
              <a:t>A third party web page (Halal Authority web page) will be popped-up for verification of that specific ingredient, i.e. </a:t>
            </a:r>
            <a:r>
              <a:rPr lang="en-US" sz="2800" b="0" i="1" kern="0">
                <a:solidFill>
                  <a:srgbClr val="000000"/>
                </a:solidFill>
                <a:latin typeface="Calibri" pitchFamily="34" charset="0"/>
                <a:cs typeface="Calibri" pitchFamily="34" charset="0"/>
              </a:rPr>
              <a:t>Monosodium Glutamate (MSG).</a:t>
            </a:r>
          </a:p>
        </p:txBody>
      </p:sp>
      <p:sp>
        <p:nvSpPr>
          <p:cNvPr id="5" name="Rectangle 9"/>
          <p:cNvSpPr/>
          <p:nvPr/>
        </p:nvSpPr>
        <p:spPr>
          <a:xfrm>
            <a:off x="152400" y="4703763"/>
            <a:ext cx="8763000" cy="2078037"/>
          </a:xfrm>
          <a:prstGeom prst="rect">
            <a:avLst/>
          </a:prstGeom>
          <a:solidFill>
            <a:srgbClr val="00B050"/>
          </a:solidFill>
          <a:ln>
            <a:noFill/>
            <a:prstDash val="solid"/>
          </a:ln>
          <a:effectLst>
            <a:outerShdw dist="27944" dir="5400000" algn="tl">
              <a:srgbClr val="000000">
                <a:alpha val="32000"/>
              </a:srgbClr>
            </a:outerShdw>
          </a:effectLst>
        </p:spPr>
        <p:txBody>
          <a:bodyPr>
            <a:spAutoFit/>
          </a:bodyPr>
          <a:lstStyle/>
          <a:p>
            <a:pPr algn="just" fontAlgn="auto">
              <a:lnSpc>
                <a:spcPct val="150000"/>
              </a:lnSpc>
              <a:spcBef>
                <a:spcPts val="0"/>
              </a:spcBef>
              <a:spcAft>
                <a:spcPts val="0"/>
              </a:spcAft>
              <a:defRPr sz="1800" b="0" i="0" u="none" strike="noStrike" kern="0" cap="none" spc="0" baseline="0">
                <a:solidFill>
                  <a:srgbClr val="000000"/>
                </a:solidFill>
                <a:uFillTx/>
              </a:defRPr>
            </a:pPr>
            <a:r>
              <a:rPr lang="en-US" sz="3000" b="0" kern="0">
                <a:solidFill>
                  <a:srgbClr val="000000"/>
                </a:solidFill>
                <a:latin typeface="Calibri" pitchFamily="34" charset="0"/>
                <a:cs typeface="Calibri" pitchFamily="34" charset="0"/>
              </a:rPr>
              <a:t>E621</a:t>
            </a:r>
          </a:p>
          <a:p>
            <a:pPr algn="just" fontAlgn="auto">
              <a:lnSpc>
                <a:spcPct val="150000"/>
              </a:lnSpc>
              <a:spcBef>
                <a:spcPts val="0"/>
              </a:spcBef>
              <a:spcAft>
                <a:spcPts val="0"/>
              </a:spcAft>
              <a:defRPr sz="1800" b="0" i="0" u="none" strike="noStrike" kern="0" cap="none" spc="0" baseline="0">
                <a:solidFill>
                  <a:srgbClr val="000000"/>
                </a:solidFill>
                <a:uFillTx/>
              </a:defRPr>
            </a:pPr>
            <a:r>
              <a:rPr lang="en-US" sz="2800" b="0" i="1" kern="0">
                <a:solidFill>
                  <a:srgbClr val="000000"/>
                </a:solidFill>
                <a:latin typeface="Calibri" pitchFamily="34" charset="0"/>
                <a:cs typeface="Calibri" pitchFamily="34" charset="0"/>
              </a:rPr>
              <a:t>Monosodium Glutamate</a:t>
            </a:r>
          </a:p>
          <a:p>
            <a:pPr algn="just" fontAlgn="auto">
              <a:lnSpc>
                <a:spcPct val="150000"/>
              </a:lnSpc>
              <a:spcBef>
                <a:spcPts val="0"/>
              </a:spcBef>
              <a:spcAft>
                <a:spcPts val="0"/>
              </a:spcAft>
              <a:defRPr sz="1800" b="0" i="0" u="none" strike="noStrike" kern="0" cap="none" spc="0" baseline="0">
                <a:solidFill>
                  <a:srgbClr val="000000"/>
                </a:solidFill>
                <a:uFillTx/>
              </a:defRPr>
            </a:pPr>
            <a:r>
              <a:rPr lang="en-US" sz="2800" b="0" i="1" kern="0">
                <a:solidFill>
                  <a:srgbClr val="000000"/>
                </a:solidFill>
                <a:latin typeface="Calibri" pitchFamily="34" charset="0"/>
                <a:cs typeface="Calibri" pitchFamily="34" charset="0"/>
              </a:rPr>
              <a:t>Status: Halal</a:t>
            </a:r>
          </a:p>
        </p:txBody>
      </p:sp>
      <p:sp>
        <p:nvSpPr>
          <p:cNvPr id="6" name="Rectangle 11"/>
          <p:cNvSpPr/>
          <p:nvPr/>
        </p:nvSpPr>
        <p:spPr>
          <a:xfrm>
            <a:off x="152400" y="3810000"/>
            <a:ext cx="8763000" cy="830263"/>
          </a:xfrm>
          <a:prstGeom prst="rect">
            <a:avLst/>
          </a:prstGeom>
          <a:solidFill>
            <a:srgbClr val="F79646"/>
          </a:solidFill>
          <a:ln w="9528">
            <a:solidFill>
              <a:srgbClr val="FFFFFF"/>
            </a:solidFill>
            <a:prstDash val="solid"/>
          </a:ln>
        </p:spPr>
        <p:txBody>
          <a:bodyPr>
            <a:spAutoFit/>
          </a:bodyPr>
          <a:lstStyle/>
          <a:p>
            <a:pPr algn="just" fontAlgn="auto">
              <a:lnSpc>
                <a:spcPct val="150000"/>
              </a:lnSpc>
              <a:spcBef>
                <a:spcPts val="0"/>
              </a:spcBef>
              <a:spcAft>
                <a:spcPts val="0"/>
              </a:spcAft>
              <a:defRPr sz="1800" b="0" i="0" u="none" strike="noStrike" kern="0" cap="none" spc="0" baseline="0">
                <a:solidFill>
                  <a:srgbClr val="000000"/>
                </a:solidFill>
                <a:uFillTx/>
              </a:defRPr>
            </a:pPr>
            <a:r>
              <a:rPr lang="en-US" sz="3200" b="0" kern="0">
                <a:solidFill>
                  <a:srgbClr val="000000"/>
                </a:solidFill>
                <a:latin typeface="Calibri" pitchFamily="34" charset="0"/>
                <a:cs typeface="Calibri" pitchFamily="34" charset="0"/>
              </a:rPr>
              <a:t>Results: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p:nvPr/>
        </p:nvSpPr>
        <p:spPr>
          <a:xfrm>
            <a:off x="152400" y="228600"/>
            <a:ext cx="8763000" cy="1481138"/>
          </a:xfrm>
          <a:prstGeom prst="rect">
            <a:avLst/>
          </a:prstGeom>
          <a:solidFill>
            <a:srgbClr val="F79646"/>
          </a:solidFill>
          <a:ln w="9528">
            <a:solidFill>
              <a:srgbClr val="FFFFFF"/>
            </a:solidFill>
            <a:prstDash val="solid"/>
          </a:ln>
        </p:spPr>
        <p:txBody>
          <a:bodyPr>
            <a:spAutoFit/>
          </a:bodyPr>
          <a:lstStyle/>
          <a:p>
            <a:pPr algn="just" fontAlgn="auto">
              <a:lnSpc>
                <a:spcPct val="150000"/>
              </a:lnSpc>
              <a:spcBef>
                <a:spcPts val="0"/>
              </a:spcBef>
              <a:spcAft>
                <a:spcPts val="0"/>
              </a:spcAft>
              <a:defRPr sz="1800" b="0" i="0" u="none" strike="noStrike" kern="0" cap="none" spc="0" baseline="0">
                <a:solidFill>
                  <a:srgbClr val="000000"/>
                </a:solidFill>
                <a:uFillTx/>
              </a:defRPr>
            </a:pPr>
            <a:r>
              <a:rPr lang="en-US" sz="3200" b="0" kern="0">
                <a:solidFill>
                  <a:srgbClr val="000000"/>
                </a:solidFill>
                <a:latin typeface="Calibri" pitchFamily="34" charset="0"/>
                <a:cs typeface="Calibri" pitchFamily="34" charset="0"/>
              </a:rPr>
              <a:t>The QA will then do the same steps to check the Halal status of other ingredient (if available).</a:t>
            </a:r>
          </a:p>
        </p:txBody>
      </p:sp>
      <p:pic>
        <p:nvPicPr>
          <p:cNvPr id="35843" name="Picture 5"/>
          <p:cNvPicPr>
            <a:picLocks noChangeAspect="1"/>
          </p:cNvPicPr>
          <p:nvPr/>
        </p:nvPicPr>
        <p:blipFill>
          <a:blip r:embed="rId2"/>
          <a:srcRect/>
          <a:stretch>
            <a:fillRect/>
          </a:stretch>
        </p:blipFill>
        <p:spPr bwMode="auto">
          <a:xfrm>
            <a:off x="2971800" y="2438400"/>
            <a:ext cx="3105150" cy="3114675"/>
          </a:xfrm>
          <a:prstGeom prst="rect">
            <a:avLst/>
          </a:prstGeom>
          <a:noFill/>
          <a:ln w="9525">
            <a:noFill/>
            <a:miter lim="800000"/>
            <a:headEnd/>
            <a:tailEnd/>
          </a:ln>
        </p:spPr>
      </p:pic>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76200"/>
            <a:ext cx="8229600" cy="533400"/>
          </a:xfrm>
          <a:solidFill>
            <a:srgbClr val="0070C0"/>
          </a:solidFill>
        </p:spPr>
        <p:txBody>
          <a:bodyPr/>
          <a:lstStyle/>
          <a:p>
            <a:r>
              <a:rPr lang="en-US" sz="2800" smtClean="0">
                <a:solidFill>
                  <a:schemeClr val="bg1"/>
                </a:solidFill>
                <a:latin typeface="Calibri" pitchFamily="34" charset="0"/>
              </a:rPr>
              <a:t>Conclusion</a:t>
            </a:r>
          </a:p>
        </p:txBody>
      </p:sp>
      <p:sp>
        <p:nvSpPr>
          <p:cNvPr id="36867" name="Rectangle 3"/>
          <p:cNvSpPr>
            <a:spLocks noChangeArrowheads="1"/>
          </p:cNvSpPr>
          <p:nvPr/>
        </p:nvSpPr>
        <p:spPr bwMode="auto">
          <a:xfrm>
            <a:off x="381000" y="927100"/>
            <a:ext cx="8305800" cy="4270375"/>
          </a:xfrm>
          <a:prstGeom prst="rect">
            <a:avLst/>
          </a:prstGeom>
          <a:noFill/>
          <a:ln w="9525">
            <a:noFill/>
            <a:miter lim="800000"/>
            <a:headEnd/>
            <a:tailEnd/>
          </a:ln>
        </p:spPr>
        <p:txBody>
          <a:bodyPr>
            <a:spAutoFit/>
          </a:bodyPr>
          <a:lstStyle/>
          <a:p>
            <a:pPr algn="just">
              <a:lnSpc>
                <a:spcPct val="200000"/>
              </a:lnSpc>
              <a:spcBef>
                <a:spcPts val="600"/>
              </a:spcBef>
            </a:pPr>
            <a:r>
              <a:rPr lang="en-GB" sz="2800" b="0">
                <a:solidFill>
                  <a:srgbClr val="000000"/>
                </a:solidFill>
                <a:latin typeface="Calibri" pitchFamily="34" charset="0"/>
              </a:rPr>
              <a:t>Stating that a meat or a processed product or a Halal service is Halal without a legitimate base such as Traceability or Halal analysis from an independent accredited Halal certifying body or from an independent accredited Halal test laboratory  alone is not accepted.</a:t>
            </a:r>
            <a:endParaRPr lang="ar-KW" sz="2800" b="0">
              <a:latin typeface="Calibri" pitchFamily="34" charset="0"/>
              <a:cs typeface="Times New Roman" pitchFamily="18"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76200"/>
            <a:ext cx="8229600" cy="563563"/>
          </a:xfrm>
          <a:solidFill>
            <a:srgbClr val="0070C0"/>
          </a:solidFill>
        </p:spPr>
        <p:txBody>
          <a:bodyPr/>
          <a:lstStyle/>
          <a:p>
            <a:r>
              <a:rPr lang="en-US" sz="2800" smtClean="0">
                <a:solidFill>
                  <a:schemeClr val="bg1"/>
                </a:solidFill>
                <a:latin typeface="Calibri" pitchFamily="34" charset="0"/>
              </a:rPr>
              <a:t>Recommendations</a:t>
            </a:r>
          </a:p>
        </p:txBody>
      </p:sp>
      <p:sp>
        <p:nvSpPr>
          <p:cNvPr id="6" name="Rectangle 3"/>
          <p:cNvSpPr>
            <a:spLocks noChangeArrowheads="1"/>
          </p:cNvSpPr>
          <p:nvPr/>
        </p:nvSpPr>
        <p:spPr bwMode="auto">
          <a:xfrm>
            <a:off x="457200" y="990600"/>
            <a:ext cx="8305800" cy="3616325"/>
          </a:xfrm>
          <a:prstGeom prst="rect">
            <a:avLst/>
          </a:prstGeom>
          <a:noFill/>
          <a:ln w="9525">
            <a:noFill/>
            <a:miter lim="800000"/>
            <a:headEnd/>
            <a:tailEnd/>
          </a:ln>
        </p:spPr>
        <p:txBody>
          <a:bodyPr>
            <a:spAutoFit/>
          </a:bodyPr>
          <a:lstStyle/>
          <a:p>
            <a:pPr marL="514350" indent="-514350" algn="just">
              <a:lnSpc>
                <a:spcPct val="200000"/>
              </a:lnSpc>
              <a:spcBef>
                <a:spcPts val="600"/>
              </a:spcBef>
              <a:buFont typeface="Arial" charset="0"/>
              <a:buAutoNum type="arabicPeriod"/>
            </a:pPr>
            <a:r>
              <a:rPr lang="en-GB" sz="2800" b="0">
                <a:solidFill>
                  <a:srgbClr val="000000"/>
                </a:solidFill>
                <a:latin typeface="Calibri" pitchFamily="34" charset="0"/>
              </a:rPr>
              <a:t>Halal Traceability services must be encouraged among Halal Certification bodies.</a:t>
            </a:r>
          </a:p>
          <a:p>
            <a:pPr marL="514350" indent="-514350" algn="just">
              <a:lnSpc>
                <a:spcPct val="200000"/>
              </a:lnSpc>
              <a:spcBef>
                <a:spcPts val="600"/>
              </a:spcBef>
              <a:buFont typeface="Arial" charset="0"/>
              <a:buAutoNum type="arabicPeriod"/>
            </a:pPr>
            <a:r>
              <a:rPr lang="en-GB" sz="2800" b="0">
                <a:solidFill>
                  <a:srgbClr val="000000"/>
                </a:solidFill>
                <a:latin typeface="Calibri" pitchFamily="34" charset="0"/>
              </a:rPr>
              <a:t>Importing Muslim countries should request a Halal Traceability certificate on all Halal prodcucts.</a:t>
            </a:r>
            <a:endParaRPr lang="ar-KW" sz="2800" b="0">
              <a:latin typeface="Calibri" pitchFamily="34" charset="0"/>
              <a:cs typeface="Times New Roman" pitchFamily="18"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ChangeArrowheads="1"/>
          </p:cNvSpPr>
          <p:nvPr/>
        </p:nvSpPr>
        <p:spPr bwMode="auto">
          <a:xfrm>
            <a:off x="228600" y="1295400"/>
            <a:ext cx="8534400" cy="1882775"/>
          </a:xfrm>
          <a:prstGeom prst="rect">
            <a:avLst/>
          </a:prstGeom>
          <a:noFill/>
          <a:ln w="9525">
            <a:noFill/>
            <a:miter lim="800000"/>
            <a:headEnd/>
            <a:tailEnd/>
          </a:ln>
        </p:spPr>
        <p:txBody>
          <a:bodyPr>
            <a:spAutoFit/>
          </a:bodyPr>
          <a:lstStyle/>
          <a:p>
            <a:pPr marL="228600" indent="-228600" algn="just">
              <a:lnSpc>
                <a:spcPct val="200000"/>
              </a:lnSpc>
              <a:buSzPct val="100000"/>
              <a:buFont typeface="Calibri" pitchFamily="34" charset="0"/>
              <a:buAutoNum type="arabicPeriod"/>
            </a:pPr>
            <a:r>
              <a:rPr lang="en-US" sz="1200" b="0">
                <a:solidFill>
                  <a:srgbClr val="000000"/>
                </a:solidFill>
                <a:latin typeface="Calibri" pitchFamily="34" charset="0"/>
              </a:rPr>
              <a:t>Stakeholders’ Role for an Efficient Traceability System in Halal Industry Supply Chain: </a:t>
            </a:r>
            <a:r>
              <a:rPr lang="en-US" sz="1200" b="0">
                <a:solidFill>
                  <a:srgbClr val="000000"/>
                </a:solidFill>
                <a:latin typeface="Calibri" pitchFamily="34" charset="0"/>
                <a:hlinkClick r:id="rId2"/>
              </a:rPr>
              <a:t>http://mmu-my.academia.edu/SitiZakiahMelatuSamsi/Papers/618002/Stakeholders_Role_for_an_Efficient_Traceability_System_in_Halal_Industry_Supply_Chain</a:t>
            </a:r>
          </a:p>
          <a:p>
            <a:pPr marL="228600" indent="-228600" algn="just">
              <a:lnSpc>
                <a:spcPct val="200000"/>
              </a:lnSpc>
              <a:buSzPct val="100000"/>
              <a:buFont typeface="Calibri" pitchFamily="34" charset="0"/>
              <a:buAutoNum type="arabicPeriod"/>
            </a:pPr>
            <a:r>
              <a:rPr lang="en-US" sz="1200" b="0">
                <a:solidFill>
                  <a:srgbClr val="000000"/>
                </a:solidFill>
                <a:latin typeface="Calibri" pitchFamily="34" charset="0"/>
              </a:rPr>
              <a:t>Food Traceability : </a:t>
            </a:r>
            <a:r>
              <a:rPr lang="en-US" sz="1200" b="0">
                <a:solidFill>
                  <a:srgbClr val="000000"/>
                </a:solidFill>
                <a:latin typeface="Calibri" pitchFamily="34" charset="0"/>
                <a:hlinkClick r:id="rId3"/>
              </a:rPr>
              <a:t>http://ec.europa.eu/food/food/foodlaw/traceability/factsheet_trace_2007_en.pdf</a:t>
            </a:r>
            <a:endParaRPr lang="en-US" sz="1200" b="0">
              <a:solidFill>
                <a:srgbClr val="000000"/>
              </a:solidFill>
              <a:latin typeface="Calibri" pitchFamily="34" charset="0"/>
            </a:endParaRPr>
          </a:p>
          <a:p>
            <a:pPr marL="228600" indent="-228600" algn="just">
              <a:lnSpc>
                <a:spcPct val="200000"/>
              </a:lnSpc>
              <a:buSzPct val="100000"/>
              <a:buFont typeface="Calibri" pitchFamily="34" charset="0"/>
              <a:buAutoNum type="arabicPeriod"/>
            </a:pPr>
            <a:r>
              <a:rPr lang="fr-FR" sz="1200" i="1">
                <a:solidFill>
                  <a:srgbClr val="000000"/>
                </a:solidFill>
                <a:latin typeface="Calibri" pitchFamily="34" charset="0"/>
              </a:rPr>
              <a:t>TraceTracker: </a:t>
            </a:r>
            <a:r>
              <a:rPr lang="fr-FR" sz="1200" i="1">
                <a:solidFill>
                  <a:srgbClr val="000000"/>
                </a:solidFill>
                <a:latin typeface="Calibri" pitchFamily="34" charset="0"/>
                <a:hlinkClick r:id="rId4"/>
              </a:rPr>
              <a:t>http://www.tracetracker.com/</a:t>
            </a:r>
            <a:r>
              <a:rPr lang="fr-FR" sz="1200" i="1">
                <a:solidFill>
                  <a:srgbClr val="000000"/>
                </a:solidFill>
                <a:latin typeface="Calibri" pitchFamily="34" charset="0"/>
              </a:rPr>
              <a:t> </a:t>
            </a:r>
            <a:endParaRPr lang="en-US" sz="1200" i="1">
              <a:solidFill>
                <a:srgbClr val="000000"/>
              </a:solidFill>
              <a:latin typeface="Calibri" pitchFamily="34" charset="0"/>
            </a:endParaRPr>
          </a:p>
        </p:txBody>
      </p:sp>
      <p:sp>
        <p:nvSpPr>
          <p:cNvPr id="38915" name="Rectangle 2"/>
          <p:cNvSpPr>
            <a:spLocks noGrp="1" noChangeArrowheads="1"/>
          </p:cNvSpPr>
          <p:nvPr>
            <p:ph type="title"/>
          </p:nvPr>
        </p:nvSpPr>
        <p:spPr>
          <a:xfrm>
            <a:off x="457200" y="76200"/>
            <a:ext cx="8229600" cy="563563"/>
          </a:xfrm>
          <a:solidFill>
            <a:srgbClr val="0070C0"/>
          </a:solidFill>
        </p:spPr>
        <p:txBody>
          <a:bodyPr/>
          <a:lstStyle/>
          <a:p>
            <a:r>
              <a:rPr lang="en-US" sz="2800" smtClean="0">
                <a:solidFill>
                  <a:schemeClr val="bg1"/>
                </a:solidFill>
                <a:latin typeface="Calibri" pitchFamily="34" charset="0"/>
              </a:rPr>
              <a:t>References</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http://www.trekzone.ca/files/images/GreenAppleFacts.jpg"/>
          <p:cNvPicPr>
            <a:picLocks noChangeAspect="1" noChangeArrowheads="1"/>
          </p:cNvPicPr>
          <p:nvPr/>
        </p:nvPicPr>
        <p:blipFill>
          <a:blip r:embed="rId2"/>
          <a:srcRect/>
          <a:stretch>
            <a:fillRect/>
          </a:stretch>
        </p:blipFill>
        <p:spPr bwMode="auto">
          <a:xfrm>
            <a:off x="552450" y="844550"/>
            <a:ext cx="2054225" cy="1752600"/>
          </a:xfrm>
          <a:prstGeom prst="rect">
            <a:avLst/>
          </a:prstGeom>
          <a:noFill/>
          <a:ln w="9525">
            <a:noFill/>
            <a:miter lim="800000"/>
            <a:headEnd/>
            <a:tailEnd/>
          </a:ln>
        </p:spPr>
      </p:pic>
      <p:pic>
        <p:nvPicPr>
          <p:cNvPr id="39939" name="Picture 4" descr="4"/>
          <p:cNvPicPr>
            <a:picLocks noChangeAspect="1" noChangeArrowheads="1"/>
          </p:cNvPicPr>
          <p:nvPr/>
        </p:nvPicPr>
        <p:blipFill>
          <a:blip r:embed="rId3"/>
          <a:srcRect/>
          <a:stretch>
            <a:fillRect/>
          </a:stretch>
        </p:blipFill>
        <p:spPr bwMode="auto">
          <a:xfrm>
            <a:off x="4057650" y="6350"/>
            <a:ext cx="5448300" cy="6845300"/>
          </a:xfrm>
          <a:prstGeom prst="rect">
            <a:avLst/>
          </a:prstGeom>
          <a:noFill/>
          <a:ln w="28575">
            <a:noFill/>
            <a:miter lim="800000"/>
            <a:headEnd/>
            <a:tailEnd/>
          </a:ln>
        </p:spPr>
      </p:pic>
      <p:sp>
        <p:nvSpPr>
          <p:cNvPr id="39940" name="Text Box 4"/>
          <p:cNvSpPr txBox="1">
            <a:spLocks noChangeArrowheads="1"/>
          </p:cNvSpPr>
          <p:nvPr/>
        </p:nvSpPr>
        <p:spPr bwMode="auto">
          <a:xfrm>
            <a:off x="-133350" y="2574925"/>
            <a:ext cx="3429000" cy="708025"/>
          </a:xfrm>
          <a:prstGeom prst="rect">
            <a:avLst/>
          </a:prstGeom>
          <a:noFill/>
          <a:ln w="254000">
            <a:noFill/>
            <a:miter lim="800000"/>
            <a:headEnd/>
            <a:tailEnd/>
          </a:ln>
        </p:spPr>
        <p:txBody>
          <a:bodyPr>
            <a:spAutoFit/>
          </a:bodyPr>
          <a:lstStyle/>
          <a:p>
            <a:pPr algn="ctr" rtl="1"/>
            <a:r>
              <a:rPr lang="ar-SA" sz="2000">
                <a:solidFill>
                  <a:srgbClr val="0070C0"/>
                </a:solidFill>
                <a:latin typeface="Times New Roman" pitchFamily="18" charset="0"/>
                <a:ea typeface="MS PGothic" pitchFamily="34" charset="-128"/>
                <a:cs typeface="Simplified Arabic" pitchFamily="18" charset="-78"/>
              </a:rPr>
              <a:t>سبحنك اللهم وبحمدك أشهد أن لا إله إلا أنت، أستغفرك وأتوب إليك</a:t>
            </a:r>
            <a:endParaRPr lang="en-US" sz="2000">
              <a:solidFill>
                <a:srgbClr val="0070C0"/>
              </a:solidFill>
              <a:latin typeface="Times New Roman" pitchFamily="18" charset="0"/>
              <a:ea typeface="MS PGothic" pitchFamily="34" charset="-128"/>
              <a:cs typeface="Simplified Arabic" pitchFamily="18" charset="-78"/>
            </a:endParaRPr>
          </a:p>
        </p:txBody>
      </p:sp>
      <p:sp>
        <p:nvSpPr>
          <p:cNvPr id="39942" name="Text Box 79"/>
          <p:cNvSpPr txBox="1">
            <a:spLocks noChangeArrowheads="1"/>
          </p:cNvSpPr>
          <p:nvPr/>
        </p:nvSpPr>
        <p:spPr bwMode="auto">
          <a:xfrm>
            <a:off x="152400" y="4251325"/>
            <a:ext cx="3752850" cy="646113"/>
          </a:xfrm>
          <a:prstGeom prst="rect">
            <a:avLst/>
          </a:prstGeom>
          <a:noFill/>
          <a:ln w="76200">
            <a:noFill/>
            <a:miter lim="800000"/>
            <a:headEnd/>
            <a:tailEnd/>
          </a:ln>
        </p:spPr>
        <p:txBody>
          <a:bodyPr>
            <a:spAutoFit/>
          </a:bodyPr>
          <a:lstStyle/>
          <a:p>
            <a:pPr algn="ctr" rtl="1"/>
            <a:r>
              <a:rPr lang="ar-KW">
                <a:solidFill>
                  <a:srgbClr val="0070C0"/>
                </a:solidFill>
                <a:latin typeface="Times New Roman" pitchFamily="18" charset="0"/>
                <a:ea typeface="MS PGothic" pitchFamily="34" charset="-128"/>
                <a:cs typeface="Simplified Arabic" pitchFamily="18" charset="-78"/>
              </a:rPr>
              <a:t>د. هاني منصور المزيدي </a:t>
            </a:r>
          </a:p>
          <a:p>
            <a:pPr algn="ctr"/>
            <a:r>
              <a:rPr lang="ar-KW">
                <a:solidFill>
                  <a:srgbClr val="0070C0"/>
                </a:solidFill>
                <a:latin typeface="Times New Roman" pitchFamily="18" charset="0"/>
                <a:ea typeface="MS PGothic" pitchFamily="34" charset="-128"/>
                <a:cs typeface="Simplified Arabic" pitchFamily="18" charset="-78"/>
              </a:rPr>
              <a:t>مع الأخ أمجد محبوب في أستراليا سنة 1981</a:t>
            </a:r>
            <a:endParaRPr lang="en-US">
              <a:solidFill>
                <a:srgbClr val="0070C0"/>
              </a:solidFill>
              <a:latin typeface="Times New Roman" pitchFamily="18" charset="0"/>
              <a:ea typeface="MS PGothic" pitchFamily="34" charset="-128"/>
              <a:cs typeface="Simplified Arabic" pitchFamily="18" charset="-78"/>
            </a:endParaRPr>
          </a:p>
        </p:txBody>
      </p:sp>
      <p:sp>
        <p:nvSpPr>
          <p:cNvPr id="9" name="Rectangle 8"/>
          <p:cNvSpPr>
            <a:spLocks noChangeArrowheads="1"/>
          </p:cNvSpPr>
          <p:nvPr/>
        </p:nvSpPr>
        <p:spPr bwMode="auto">
          <a:xfrm>
            <a:off x="152400" y="5187950"/>
            <a:ext cx="3505200" cy="923925"/>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a:lstStyle>
          <a:p>
            <a:pPr>
              <a:defRPr/>
            </a:pPr>
            <a:r>
              <a:rPr lang="en-US" dirty="0">
                <a:solidFill>
                  <a:srgbClr val="0070C0"/>
                </a:solidFill>
                <a:latin typeface="Arial" pitchFamily="34" charset="0"/>
                <a:ea typeface="ＭＳ Ｐゴシック" pitchFamily="34" charset="-128"/>
                <a:cs typeface="+mj-cs"/>
              </a:rPr>
              <a:t>Dr. Hani </a:t>
            </a:r>
            <a:r>
              <a:rPr lang="en-US" dirty="0" err="1">
                <a:solidFill>
                  <a:srgbClr val="0070C0"/>
                </a:solidFill>
                <a:latin typeface="Arial" pitchFamily="34" charset="0"/>
                <a:ea typeface="ＭＳ Ｐゴシック" pitchFamily="34" charset="-128"/>
                <a:cs typeface="+mj-cs"/>
              </a:rPr>
              <a:t>Mansour</a:t>
            </a:r>
            <a:r>
              <a:rPr lang="en-US" dirty="0">
                <a:solidFill>
                  <a:srgbClr val="0070C0"/>
                </a:solidFill>
                <a:latin typeface="Arial" pitchFamily="34" charset="0"/>
                <a:ea typeface="ＭＳ Ｐゴシック" pitchFamily="34" charset="-128"/>
                <a:cs typeface="+mj-cs"/>
              </a:rPr>
              <a:t> Al-</a:t>
            </a:r>
            <a:r>
              <a:rPr lang="en-US" dirty="0" err="1">
                <a:solidFill>
                  <a:srgbClr val="0070C0"/>
                </a:solidFill>
                <a:latin typeface="Arial" pitchFamily="34" charset="0"/>
                <a:ea typeface="ＭＳ Ｐゴシック" pitchFamily="34" charset="-128"/>
                <a:cs typeface="+mj-cs"/>
              </a:rPr>
              <a:t>Mazeedi</a:t>
            </a:r>
            <a:endParaRPr lang="en-US" dirty="0">
              <a:solidFill>
                <a:srgbClr val="0070C0"/>
              </a:solidFill>
              <a:latin typeface="Arial" pitchFamily="34" charset="0"/>
              <a:ea typeface="ＭＳ Ｐゴシック" pitchFamily="34" charset="-128"/>
              <a:cs typeface="+mj-cs"/>
            </a:endParaRPr>
          </a:p>
          <a:p>
            <a:pPr algn="ctr">
              <a:defRPr/>
            </a:pPr>
            <a:r>
              <a:rPr lang="en-US" dirty="0">
                <a:solidFill>
                  <a:srgbClr val="0070C0"/>
                </a:solidFill>
                <a:latin typeface="Arial" pitchFamily="34" charset="0"/>
                <a:ea typeface="ＭＳ Ｐゴシック" pitchFamily="34" charset="-128"/>
                <a:cs typeface="+mj-cs"/>
              </a:rPr>
              <a:t>With brother </a:t>
            </a:r>
            <a:r>
              <a:rPr lang="en-US" dirty="0" err="1">
                <a:solidFill>
                  <a:srgbClr val="0070C0"/>
                </a:solidFill>
                <a:latin typeface="Arial" pitchFamily="34" charset="0"/>
                <a:ea typeface="ＭＳ Ｐゴシック" pitchFamily="34" charset="-128"/>
                <a:cs typeface="+mj-cs"/>
              </a:rPr>
              <a:t>Amjad</a:t>
            </a:r>
            <a:r>
              <a:rPr lang="en-US" dirty="0">
                <a:solidFill>
                  <a:srgbClr val="0070C0"/>
                </a:solidFill>
                <a:latin typeface="Arial" pitchFamily="34" charset="0"/>
                <a:ea typeface="ＭＳ Ｐゴシック" pitchFamily="34" charset="-128"/>
                <a:cs typeface="+mj-cs"/>
              </a:rPr>
              <a:t> </a:t>
            </a:r>
            <a:r>
              <a:rPr lang="en-US" dirty="0" err="1">
                <a:solidFill>
                  <a:srgbClr val="0070C0"/>
                </a:solidFill>
                <a:latin typeface="Arial" pitchFamily="34" charset="0"/>
                <a:ea typeface="ＭＳ Ｐゴシック" pitchFamily="34" charset="-128"/>
                <a:cs typeface="+mj-cs"/>
              </a:rPr>
              <a:t>Mahboob</a:t>
            </a:r>
            <a:r>
              <a:rPr lang="en-US" dirty="0">
                <a:solidFill>
                  <a:srgbClr val="0070C0"/>
                </a:solidFill>
                <a:latin typeface="Arial" pitchFamily="34" charset="0"/>
                <a:ea typeface="ＭＳ Ｐゴシック" pitchFamily="34" charset="-128"/>
                <a:cs typeface="+mj-cs"/>
              </a:rPr>
              <a:t> in Australia in 1981</a:t>
            </a:r>
          </a:p>
        </p:txBody>
      </p:sp>
      <p:sp>
        <p:nvSpPr>
          <p:cNvPr id="39944" name="Title 1"/>
          <p:cNvSpPr txBox="1">
            <a:spLocks/>
          </p:cNvSpPr>
          <p:nvPr/>
        </p:nvSpPr>
        <p:spPr bwMode="auto">
          <a:xfrm>
            <a:off x="-57150" y="82550"/>
            <a:ext cx="3810000" cy="762000"/>
          </a:xfrm>
          <a:prstGeom prst="rect">
            <a:avLst/>
          </a:prstGeom>
          <a:noFill/>
          <a:ln w="9525">
            <a:noFill/>
            <a:miter lim="800000"/>
            <a:headEnd/>
            <a:tailEnd/>
          </a:ln>
        </p:spPr>
        <p:txBody>
          <a:bodyPr/>
          <a:lstStyle/>
          <a:p>
            <a:pPr algn="ctr"/>
            <a:r>
              <a:rPr lang="ar-KW" sz="4400">
                <a:ea typeface="MS PGothic" pitchFamily="34" charset="-128"/>
              </a:rPr>
              <a:t>شكراً لاستماعكم</a:t>
            </a:r>
            <a:endParaRPr lang="en-US" sz="4400">
              <a:ea typeface="MS PGothic" pitchFamily="34" charset="-128"/>
            </a:endParaRPr>
          </a:p>
        </p:txBody>
      </p:sp>
      <p:sp>
        <p:nvSpPr>
          <p:cNvPr id="10" name="Rectangle 9"/>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lal Sciences Academy - Transparency.png"/>
          <p:cNvPicPr>
            <a:picLocks noChangeAspect="1"/>
          </p:cNvPicPr>
          <p:nvPr/>
        </p:nvPicPr>
        <p:blipFill>
          <a:blip r:embed="rId2" cstate="print"/>
          <a:stretch>
            <a:fillRect/>
          </a:stretch>
        </p:blipFill>
        <p:spPr>
          <a:xfrm>
            <a:off x="2122637" y="1164202"/>
            <a:ext cx="4752000" cy="1516890"/>
          </a:xfrm>
          <a:prstGeom prst="rect">
            <a:avLst/>
          </a:prstGeom>
        </p:spPr>
      </p:pic>
      <p:sp>
        <p:nvSpPr>
          <p:cNvPr id="8" name="TextBox 4"/>
          <p:cNvSpPr txBox="1"/>
          <p:nvPr/>
        </p:nvSpPr>
        <p:spPr>
          <a:xfrm>
            <a:off x="1622571" y="4220182"/>
            <a:ext cx="5898859"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dirty="0" smtClean="0"/>
              <a:t>www.HalalEA.com</a:t>
            </a:r>
          </a:p>
          <a:p>
            <a:pPr algn="ctr"/>
            <a:endParaRPr lang="en-IN" dirty="0" smtClean="0"/>
          </a:p>
          <a:p>
            <a:pPr algn="ctr"/>
            <a:r>
              <a:rPr lang="en-IN" dirty="0" smtClean="0"/>
              <a:t>Trademarks, icons, images belong to their respective owners.</a:t>
            </a:r>
            <a:endParaRPr lang="en-IN" dirty="0"/>
          </a:p>
        </p:txBody>
      </p:sp>
      <p:sp>
        <p:nvSpPr>
          <p:cNvPr id="9" name="TextBox 12"/>
          <p:cNvSpPr txBox="1"/>
          <p:nvPr/>
        </p:nvSpPr>
        <p:spPr>
          <a:xfrm>
            <a:off x="3408521" y="5432188"/>
            <a:ext cx="2156360"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100" dirty="0" smtClean="0"/>
              <a:t>© </a:t>
            </a:r>
            <a:r>
              <a:rPr lang="en-IN" sz="1100" dirty="0" err="1" smtClean="0"/>
              <a:t>Halal</a:t>
            </a:r>
            <a:r>
              <a:rPr lang="en-IN" sz="1100" dirty="0" smtClean="0"/>
              <a:t> Sciences Academy Limited</a:t>
            </a:r>
            <a:endParaRPr lang="en-IN" sz="11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609600" y="363538"/>
            <a:ext cx="8001000" cy="673100"/>
          </a:xfrm>
          <a:prstGeom prst="rect">
            <a:avLst/>
          </a:prstGeom>
          <a:solidFill>
            <a:schemeClr val="accent2"/>
          </a:solidFill>
          <a:ln w="9525">
            <a:noFill/>
            <a:miter lim="800000"/>
            <a:headEnd/>
            <a:tailEnd/>
          </a:ln>
        </p:spPr>
        <p:txBody>
          <a:bodyPr>
            <a:spAutoFit/>
          </a:bodyPr>
          <a:lstStyle/>
          <a:p>
            <a:pPr algn="just">
              <a:lnSpc>
                <a:spcPct val="150000"/>
              </a:lnSpc>
              <a:spcBef>
                <a:spcPts val="600"/>
              </a:spcBef>
            </a:pPr>
            <a:r>
              <a:rPr lang="en-US" sz="2800" b="0">
                <a:solidFill>
                  <a:schemeClr val="bg1"/>
                </a:solidFill>
                <a:latin typeface="Calibri" pitchFamily="34" charset="0"/>
              </a:rPr>
              <a:t>Outline</a:t>
            </a:r>
          </a:p>
        </p:txBody>
      </p:sp>
      <p:sp>
        <p:nvSpPr>
          <p:cNvPr id="5" name="Rectangle 4"/>
          <p:cNvSpPr>
            <a:spLocks noChangeArrowheads="1"/>
          </p:cNvSpPr>
          <p:nvPr/>
        </p:nvSpPr>
        <p:spPr bwMode="auto">
          <a:xfrm>
            <a:off x="533400" y="1430338"/>
            <a:ext cx="8001000" cy="380206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tx1"/>
                </a:solidFill>
                <a:latin typeface="Arial" pitchFamily="34" charset="0"/>
                <a:ea typeface="+mn-ea"/>
                <a:cs typeface="Arial" pitchFamily="34" charset="0"/>
              </a:defRPr>
            </a:lvl5pPr>
            <a:lvl6pPr marL="2286000" algn="r" defTabSz="914400" rtl="1" eaLnBrk="1" latinLnBrk="0" hangingPunct="1">
              <a:defRPr b="1" kern="1200">
                <a:solidFill>
                  <a:schemeClr val="tx1"/>
                </a:solidFill>
                <a:latin typeface="Arial" pitchFamily="34" charset="0"/>
                <a:ea typeface="+mn-ea"/>
                <a:cs typeface="Arial" pitchFamily="34" charset="0"/>
              </a:defRPr>
            </a:lvl6pPr>
            <a:lvl7pPr marL="2743200" algn="r" defTabSz="914400" rtl="1" eaLnBrk="1" latinLnBrk="0" hangingPunct="1">
              <a:defRPr b="1" kern="1200">
                <a:solidFill>
                  <a:schemeClr val="tx1"/>
                </a:solidFill>
                <a:latin typeface="Arial" pitchFamily="34" charset="0"/>
                <a:ea typeface="+mn-ea"/>
                <a:cs typeface="Arial" pitchFamily="34" charset="0"/>
              </a:defRPr>
            </a:lvl7pPr>
            <a:lvl8pPr marL="3200400" algn="r" defTabSz="914400" rtl="1" eaLnBrk="1" latinLnBrk="0" hangingPunct="1">
              <a:defRPr b="1" kern="1200">
                <a:solidFill>
                  <a:schemeClr val="tx1"/>
                </a:solidFill>
                <a:latin typeface="Arial" pitchFamily="34" charset="0"/>
                <a:ea typeface="+mn-ea"/>
                <a:cs typeface="Arial" pitchFamily="34" charset="0"/>
              </a:defRPr>
            </a:lvl8pPr>
            <a:lvl9pPr marL="3657600" algn="r" defTabSz="914400" rtl="1" eaLnBrk="1" latinLnBrk="0" hangingPunct="1">
              <a:defRPr b="1" kern="1200">
                <a:solidFill>
                  <a:schemeClr val="tx1"/>
                </a:solidFill>
                <a:latin typeface="Arial" pitchFamily="34" charset="0"/>
                <a:ea typeface="+mn-ea"/>
                <a:cs typeface="Arial" pitchFamily="34" charset="0"/>
              </a:defRPr>
            </a:lvl9pPr>
          </a:lstStyle>
          <a:p>
            <a:pPr algn="just">
              <a:lnSpc>
                <a:spcPct val="150000"/>
              </a:lnSpc>
              <a:spcBef>
                <a:spcPts val="600"/>
              </a:spcBef>
              <a:buFont typeface="Courier New" pitchFamily="49" charset="0"/>
              <a:buChar char="o"/>
              <a:defRPr/>
            </a:pPr>
            <a:r>
              <a:rPr lang="en-US" sz="2400" b="0" dirty="0" smtClean="0">
                <a:solidFill>
                  <a:srgbClr val="002060"/>
                </a:solidFill>
                <a:latin typeface="Calibri" pitchFamily="34" charset="0"/>
                <a:cs typeface="Calibri" pitchFamily="34" charset="0"/>
              </a:rPr>
              <a:t> Introduction</a:t>
            </a:r>
          </a:p>
          <a:p>
            <a:pPr algn="just">
              <a:lnSpc>
                <a:spcPct val="150000"/>
              </a:lnSpc>
              <a:spcBef>
                <a:spcPts val="600"/>
              </a:spcBef>
              <a:buFont typeface="Courier New" pitchFamily="49" charset="0"/>
              <a:buChar char="o"/>
              <a:defRPr/>
            </a:pPr>
            <a:r>
              <a:rPr lang="en-US" sz="2400" b="0" kern="0" dirty="0" smtClean="0">
                <a:solidFill>
                  <a:srgbClr val="002060"/>
                </a:solidFill>
                <a:latin typeface="Calibri" pitchFamily="34" charset="0"/>
                <a:cs typeface="Calibri" pitchFamily="34" charset="0"/>
              </a:rPr>
              <a:t> What does the term traceability refers to?</a:t>
            </a:r>
          </a:p>
          <a:p>
            <a:pPr algn="just">
              <a:lnSpc>
                <a:spcPct val="150000"/>
              </a:lnSpc>
              <a:spcBef>
                <a:spcPts val="600"/>
              </a:spcBef>
              <a:buFont typeface="Courier New" pitchFamily="49" charset="0"/>
              <a:buChar char="o"/>
              <a:defRPr/>
            </a:pPr>
            <a:r>
              <a:rPr lang="en-US" sz="2400" b="0" dirty="0" smtClean="0">
                <a:solidFill>
                  <a:srgbClr val="002060"/>
                </a:solidFill>
                <a:latin typeface="Calibri" pitchFamily="34" charset="0"/>
                <a:cs typeface="Calibri" pitchFamily="34" charset="0"/>
              </a:rPr>
              <a:t> </a:t>
            </a:r>
            <a:r>
              <a:rPr lang="en-US" sz="2400" b="0" kern="0" dirty="0" smtClean="0">
                <a:solidFill>
                  <a:srgbClr val="002060"/>
                </a:solidFill>
                <a:latin typeface="Calibri" pitchFamily="34" charset="0"/>
                <a:cs typeface="Calibri" pitchFamily="34" charset="0"/>
              </a:rPr>
              <a:t>Why Traceability in Halal?</a:t>
            </a:r>
            <a:endParaRPr lang="en-US" sz="2400" b="0" dirty="0" smtClean="0">
              <a:solidFill>
                <a:srgbClr val="002060"/>
              </a:solidFill>
              <a:latin typeface="Calibri" pitchFamily="34" charset="0"/>
              <a:cs typeface="Calibri" pitchFamily="34" charset="0"/>
            </a:endParaRPr>
          </a:p>
          <a:p>
            <a:pPr algn="just">
              <a:lnSpc>
                <a:spcPct val="150000"/>
              </a:lnSpc>
              <a:spcBef>
                <a:spcPts val="600"/>
              </a:spcBef>
              <a:buFont typeface="Courier New" pitchFamily="49" charset="0"/>
              <a:buChar char="o"/>
              <a:defRPr/>
            </a:pPr>
            <a:r>
              <a:rPr lang="en-US" sz="2400" b="0" dirty="0" smtClean="0">
                <a:solidFill>
                  <a:srgbClr val="002060"/>
                </a:solidFill>
                <a:latin typeface="Calibri" pitchFamily="34" charset="0"/>
                <a:cs typeface="Calibri" pitchFamily="34" charset="0"/>
              </a:rPr>
              <a:t> </a:t>
            </a:r>
            <a:r>
              <a:rPr lang="en-US" sz="2400" b="0" kern="0" dirty="0" smtClean="0">
                <a:solidFill>
                  <a:srgbClr val="002060"/>
                </a:solidFill>
                <a:latin typeface="Calibri" pitchFamily="34" charset="0"/>
                <a:cs typeface="Calibri" pitchFamily="34" charset="0"/>
              </a:rPr>
              <a:t>Scenarios in the Halal Traceability Process system</a:t>
            </a:r>
          </a:p>
          <a:p>
            <a:pPr algn="just">
              <a:lnSpc>
                <a:spcPct val="150000"/>
              </a:lnSpc>
              <a:spcBef>
                <a:spcPts val="600"/>
              </a:spcBef>
              <a:buFont typeface="Courier New" pitchFamily="49" charset="0"/>
              <a:buChar char="o"/>
              <a:defRPr/>
            </a:pPr>
            <a:r>
              <a:rPr lang="en-US" sz="2400" b="0" dirty="0" smtClean="0">
                <a:solidFill>
                  <a:srgbClr val="002060"/>
                </a:solidFill>
                <a:latin typeface="Calibri" pitchFamily="34" charset="0"/>
                <a:cs typeface="Calibri" pitchFamily="34" charset="0"/>
              </a:rPr>
              <a:t> Conclusion</a:t>
            </a:r>
          </a:p>
          <a:p>
            <a:pPr algn="just">
              <a:lnSpc>
                <a:spcPct val="150000"/>
              </a:lnSpc>
              <a:spcBef>
                <a:spcPts val="600"/>
              </a:spcBef>
              <a:buFont typeface="Courier New" pitchFamily="49" charset="0"/>
              <a:buChar char="o"/>
              <a:defRPr/>
            </a:pPr>
            <a:r>
              <a:rPr lang="en-US" sz="2400" b="0" dirty="0" smtClean="0">
                <a:solidFill>
                  <a:srgbClr val="002060"/>
                </a:solidFill>
                <a:latin typeface="Calibri" pitchFamily="34" charset="0"/>
                <a:cs typeface="Calibri" pitchFamily="34" charset="0"/>
              </a:rPr>
              <a:t> Recommendations</a:t>
            </a:r>
            <a:endParaRPr lang="en-US" sz="2400" b="0" dirty="0">
              <a:solidFill>
                <a:srgbClr val="002060"/>
              </a:solidFill>
              <a:latin typeface="Calibri" pitchFamily="34" charset="0"/>
              <a:cs typeface="Calibri" pitchFamily="34"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57200" y="1066800"/>
            <a:ext cx="8229600" cy="2622550"/>
          </a:xfrm>
          <a:prstGeom prst="rect">
            <a:avLst/>
          </a:prstGeom>
          <a:noFill/>
          <a:ln w="9525">
            <a:noFill/>
            <a:miter lim="800000"/>
            <a:headEnd/>
            <a:tailEnd/>
          </a:ln>
        </p:spPr>
        <p:txBody>
          <a:bodyPr>
            <a:spAutoFit/>
          </a:bodyPr>
          <a:lstStyle/>
          <a:p>
            <a:pPr algn="just">
              <a:lnSpc>
                <a:spcPct val="200000"/>
              </a:lnSpc>
              <a:spcBef>
                <a:spcPts val="600"/>
              </a:spcBef>
            </a:pPr>
            <a:r>
              <a:rPr lang="en-GB" sz="2800" b="0">
                <a:solidFill>
                  <a:srgbClr val="000000"/>
                </a:solidFill>
                <a:latin typeface="Calibri" pitchFamily="34" charset="0"/>
              </a:rPr>
              <a:t>A mere Halal logo alone is not sufficient  to prove the Halalness of a product. A Halal Certification Procedure needs to be followed.</a:t>
            </a:r>
            <a:endParaRPr lang="ar-KW" sz="2800" b="0">
              <a:latin typeface="Calibri" pitchFamily="34" charset="0"/>
              <a:cs typeface="Times New Roman" pitchFamily="18" charset="0"/>
            </a:endParaRPr>
          </a:p>
        </p:txBody>
      </p:sp>
      <p:sp>
        <p:nvSpPr>
          <p:cNvPr id="5" name="Rectangle 3"/>
          <p:cNvSpPr>
            <a:spLocks noChangeArrowheads="1"/>
          </p:cNvSpPr>
          <p:nvPr/>
        </p:nvSpPr>
        <p:spPr bwMode="auto">
          <a:xfrm>
            <a:off x="457200" y="3757613"/>
            <a:ext cx="8229600" cy="1684337"/>
          </a:xfrm>
          <a:prstGeom prst="rect">
            <a:avLst/>
          </a:prstGeom>
          <a:noFill/>
          <a:ln w="9525">
            <a:noFill/>
            <a:miter lim="800000"/>
            <a:headEnd/>
            <a:tailEnd/>
          </a:ln>
        </p:spPr>
        <p:txBody>
          <a:bodyPr>
            <a:spAutoFit/>
          </a:bodyPr>
          <a:lstStyle/>
          <a:p>
            <a:pPr algn="just">
              <a:lnSpc>
                <a:spcPct val="200000"/>
              </a:lnSpc>
              <a:spcBef>
                <a:spcPts val="600"/>
              </a:spcBef>
            </a:pPr>
            <a:r>
              <a:rPr lang="en-GB" sz="2800" b="0">
                <a:solidFill>
                  <a:srgbClr val="000000"/>
                </a:solidFill>
                <a:latin typeface="Calibri" pitchFamily="34" charset="0"/>
              </a:rPr>
              <a:t>It is a religious obligation to make sure that our Halal products are genuinely Halal.</a:t>
            </a:r>
            <a:endParaRPr lang="ar-KW" sz="2800" b="0">
              <a:latin typeface="Calibri" pitchFamily="34" charset="0"/>
              <a:cs typeface="Times New Roman" pitchFamily="18" charset="0"/>
            </a:endParaRPr>
          </a:p>
        </p:txBody>
      </p:sp>
      <p:sp>
        <p:nvSpPr>
          <p:cNvPr id="7172" name="Rectangle 5"/>
          <p:cNvSpPr>
            <a:spLocks noChangeArrowheads="1"/>
          </p:cNvSpPr>
          <p:nvPr/>
        </p:nvSpPr>
        <p:spPr bwMode="auto">
          <a:xfrm>
            <a:off x="457200" y="330200"/>
            <a:ext cx="8229600" cy="584200"/>
          </a:xfrm>
          <a:prstGeom prst="rect">
            <a:avLst/>
          </a:prstGeom>
          <a:solidFill>
            <a:srgbClr val="006600"/>
          </a:solidFill>
          <a:ln w="9525">
            <a:noFill/>
            <a:miter lim="800000"/>
            <a:headEnd/>
            <a:tailEnd/>
          </a:ln>
        </p:spPr>
        <p:txBody>
          <a:bodyPr>
            <a:spAutoFit/>
          </a:bodyPr>
          <a:lstStyle/>
          <a:p>
            <a:pPr algn="just">
              <a:spcBef>
                <a:spcPts val="600"/>
              </a:spcBef>
            </a:pPr>
            <a:r>
              <a:rPr lang="en-US" sz="3200">
                <a:solidFill>
                  <a:schemeClr val="bg1"/>
                </a:solidFill>
                <a:latin typeface="Calibri" pitchFamily="34" charset="0"/>
              </a:rPr>
              <a:t>Introduction</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685800" y="304800"/>
            <a:ext cx="8001000" cy="3408363"/>
          </a:xfrm>
          <a:prstGeom prst="rect">
            <a:avLst/>
          </a:prstGeom>
          <a:noFill/>
          <a:ln w="9525">
            <a:noFill/>
            <a:miter lim="800000"/>
            <a:headEnd/>
            <a:tailEnd/>
          </a:ln>
        </p:spPr>
        <p:txBody>
          <a:bodyPr>
            <a:spAutoFit/>
          </a:bodyPr>
          <a:lstStyle/>
          <a:p>
            <a:pPr algn="just">
              <a:lnSpc>
                <a:spcPct val="200000"/>
              </a:lnSpc>
              <a:spcBef>
                <a:spcPts val="600"/>
              </a:spcBef>
            </a:pPr>
            <a:r>
              <a:rPr lang="en-GB" sz="2800" b="0">
                <a:solidFill>
                  <a:srgbClr val="000000"/>
                </a:solidFill>
                <a:latin typeface="Calibri" pitchFamily="34" charset="0"/>
              </a:rPr>
              <a:t>Manufacturers do not know how to evaluate, inspect and monitor the </a:t>
            </a:r>
            <a:r>
              <a:rPr lang="en-GB" sz="2800" u="sng">
                <a:solidFill>
                  <a:srgbClr val="000000"/>
                </a:solidFill>
                <a:latin typeface="Calibri" pitchFamily="34" charset="0"/>
              </a:rPr>
              <a:t>Halal being </a:t>
            </a:r>
            <a:r>
              <a:rPr lang="en-GB" sz="2800" b="0">
                <a:solidFill>
                  <a:srgbClr val="000000"/>
                </a:solidFill>
                <a:latin typeface="Calibri" pitchFamily="34" charset="0"/>
              </a:rPr>
              <a:t>of Halal products and their production processes in their complete production chain.</a:t>
            </a:r>
            <a:endParaRPr lang="ar-KW" sz="2800" b="0">
              <a:latin typeface="Calibri" pitchFamily="34" charset="0"/>
              <a:cs typeface="Times New Roman" pitchFamily="18" charset="0"/>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685800" y="228600"/>
            <a:ext cx="8001000" cy="3408363"/>
          </a:xfrm>
          <a:prstGeom prst="rect">
            <a:avLst/>
          </a:prstGeom>
          <a:noFill/>
          <a:ln w="9525">
            <a:noFill/>
            <a:miter lim="800000"/>
            <a:headEnd/>
            <a:tailEnd/>
          </a:ln>
        </p:spPr>
        <p:txBody>
          <a:bodyPr>
            <a:spAutoFit/>
          </a:bodyPr>
          <a:lstStyle/>
          <a:p>
            <a:pPr algn="just">
              <a:lnSpc>
                <a:spcPct val="200000"/>
              </a:lnSpc>
              <a:spcBef>
                <a:spcPts val="600"/>
              </a:spcBef>
            </a:pPr>
            <a:r>
              <a:rPr lang="en-GB" sz="2800" b="0">
                <a:solidFill>
                  <a:srgbClr val="000000"/>
                </a:solidFill>
                <a:latin typeface="Calibri" pitchFamily="34" charset="0"/>
              </a:rPr>
              <a:t>Manufacturers do not know how to ensure the </a:t>
            </a:r>
            <a:r>
              <a:rPr lang="en-GB" sz="2800" u="sng">
                <a:solidFill>
                  <a:srgbClr val="000000"/>
                </a:solidFill>
                <a:latin typeface="Calibri" pitchFamily="34" charset="0"/>
              </a:rPr>
              <a:t>Halal being</a:t>
            </a:r>
            <a:r>
              <a:rPr lang="en-GB" sz="2800" b="0">
                <a:solidFill>
                  <a:srgbClr val="000000"/>
                </a:solidFill>
                <a:latin typeface="Calibri" pitchFamily="34" charset="0"/>
              </a:rPr>
              <a:t> of Halal products to Muslim consumers or how to answer sensitive and in-depth questions concerning Halal issues.</a:t>
            </a:r>
            <a:endParaRPr lang="ar-KW" sz="2800" b="0">
              <a:latin typeface="Calibri" pitchFamily="34" charset="0"/>
              <a:cs typeface="Times New Roman" pitchFamily="18" charset="0"/>
            </a:endParaRPr>
          </a:p>
        </p:txBody>
      </p:sp>
      <p:sp>
        <p:nvSpPr>
          <p:cNvPr id="9219" name="Rectangle 4"/>
          <p:cNvSpPr>
            <a:spLocks noChangeArrowheads="1"/>
          </p:cNvSpPr>
          <p:nvPr/>
        </p:nvSpPr>
        <p:spPr bwMode="auto">
          <a:xfrm>
            <a:off x="685800" y="3983038"/>
            <a:ext cx="8001000" cy="1684337"/>
          </a:xfrm>
          <a:prstGeom prst="rect">
            <a:avLst/>
          </a:prstGeom>
          <a:noFill/>
          <a:ln w="9525">
            <a:noFill/>
            <a:miter lim="800000"/>
            <a:headEnd/>
            <a:tailEnd/>
          </a:ln>
        </p:spPr>
        <p:txBody>
          <a:bodyPr>
            <a:spAutoFit/>
          </a:bodyPr>
          <a:lstStyle/>
          <a:p>
            <a:pPr algn="just">
              <a:lnSpc>
                <a:spcPct val="200000"/>
              </a:lnSpc>
              <a:spcBef>
                <a:spcPts val="600"/>
              </a:spcBef>
            </a:pPr>
            <a:r>
              <a:rPr lang="en-GB" sz="2800" b="0">
                <a:solidFill>
                  <a:srgbClr val="000000"/>
                </a:solidFill>
                <a:latin typeface="Calibri" pitchFamily="34" charset="0"/>
              </a:rPr>
              <a:t>Halal products may not smell, taste or look like Haram products.</a:t>
            </a:r>
            <a:endParaRPr lang="ar-KW" sz="2800" b="0">
              <a:latin typeface="Calibri" pitchFamily="34" charset="0"/>
              <a:cs typeface="Times New Roman" pitchFamily="18"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baxtek.com/software/scoringag/MeatTracking.jpg"/>
          <p:cNvPicPr>
            <a:picLocks noChangeAspect="1"/>
          </p:cNvPicPr>
          <p:nvPr/>
        </p:nvPicPr>
        <p:blipFill>
          <a:blip r:embed="rId2"/>
          <a:srcRect/>
          <a:stretch>
            <a:fillRect/>
          </a:stretch>
        </p:blipFill>
        <p:spPr bwMode="auto">
          <a:xfrm>
            <a:off x="3276600" y="2871788"/>
            <a:ext cx="3844925" cy="3148012"/>
          </a:xfrm>
          <a:prstGeom prst="rect">
            <a:avLst/>
          </a:prstGeom>
          <a:noFill/>
          <a:ln w="9525">
            <a:noFill/>
            <a:miter lim="800000"/>
            <a:headEnd/>
            <a:tailEnd/>
          </a:ln>
        </p:spPr>
      </p:pic>
      <p:sp>
        <p:nvSpPr>
          <p:cNvPr id="6" name="Rectangle 5"/>
          <p:cNvSpPr>
            <a:spLocks noChangeArrowheads="1"/>
          </p:cNvSpPr>
          <p:nvPr/>
        </p:nvSpPr>
        <p:spPr bwMode="auto">
          <a:xfrm>
            <a:off x="685800" y="228600"/>
            <a:ext cx="8001000" cy="3408363"/>
          </a:xfrm>
          <a:prstGeom prst="rect">
            <a:avLst/>
          </a:prstGeom>
          <a:noFill/>
          <a:ln w="9525">
            <a:noFill/>
            <a:miter lim="800000"/>
            <a:headEnd/>
            <a:tailEnd/>
          </a:ln>
        </p:spPr>
        <p:txBody>
          <a:bodyPr>
            <a:spAutoFit/>
          </a:bodyPr>
          <a:lstStyle/>
          <a:p>
            <a:pPr algn="just">
              <a:lnSpc>
                <a:spcPct val="200000"/>
              </a:lnSpc>
              <a:spcBef>
                <a:spcPts val="600"/>
              </a:spcBef>
              <a:defRPr/>
            </a:pPr>
            <a:r>
              <a:rPr lang="en-GB" sz="2800" b="0" dirty="0">
                <a:solidFill>
                  <a:srgbClr val="000000"/>
                </a:solidFill>
                <a:latin typeface="Calibri" pitchFamily="34" charset="0"/>
                <a:cs typeface="Calibri" pitchFamily="34" charset="0"/>
              </a:rPr>
              <a:t>It is for this reason and others </a:t>
            </a:r>
            <a:r>
              <a:rPr lang="en-US" sz="2800" kern="0" dirty="0">
                <a:solidFill>
                  <a:srgbClr val="000000"/>
                </a:solidFill>
                <a:latin typeface="Calibri" pitchFamily="34" charset="0"/>
                <a:cs typeface="Calibri" pitchFamily="34" charset="0"/>
              </a:rPr>
              <a:t>Traceability </a:t>
            </a:r>
            <a:r>
              <a:rPr lang="en-US" sz="2800" b="0" kern="0" dirty="0">
                <a:solidFill>
                  <a:srgbClr val="000000"/>
                </a:solidFill>
                <a:latin typeface="Calibri" pitchFamily="34" charset="0"/>
                <a:cs typeface="Calibri" pitchFamily="34" charset="0"/>
              </a:rPr>
              <a:t>performed by a legitimate Halal certification body is necessary </a:t>
            </a:r>
            <a:r>
              <a:rPr lang="en-GB" sz="2800" b="0" dirty="0">
                <a:solidFill>
                  <a:srgbClr val="000000"/>
                </a:solidFill>
                <a:latin typeface="Calibri" pitchFamily="34" charset="0"/>
                <a:cs typeface="Calibri" pitchFamily="34" charset="0"/>
              </a:rPr>
              <a:t>to insure the Halalness of products over their complete chain.</a:t>
            </a:r>
            <a:endParaRPr lang="ar-KW" sz="2800" b="0" dirty="0">
              <a:latin typeface="Calibri" pitchFamily="34" charset="0"/>
              <a:cs typeface="Times New Roman" pitchFamily="18" charset="0"/>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p:nvPr/>
        </p:nvSpPr>
        <p:spPr>
          <a:xfrm>
            <a:off x="533400" y="381000"/>
            <a:ext cx="8001000" cy="708025"/>
          </a:xfrm>
          <a:prstGeom prst="rect">
            <a:avLst/>
          </a:prstGeom>
          <a:solidFill>
            <a:srgbClr val="002060"/>
          </a:solidFill>
          <a:ln>
            <a:noFill/>
            <a:prstDash val="solid"/>
          </a:ln>
          <a:effectLst>
            <a:outerShdw dist="27944" dir="5400000" algn="tl">
              <a:srgbClr val="000000">
                <a:alpha val="32000"/>
              </a:srgbClr>
            </a:outerShdw>
          </a:effectLst>
        </p:spPr>
        <p:txBody>
          <a:bodyPr anchorCtr="1">
            <a:spAutoFit/>
          </a:bodyPr>
          <a:lstStyle/>
          <a:p>
            <a:pPr algn="just" fontAlgn="auto">
              <a:spcBef>
                <a:spcPts val="0"/>
              </a:spcBef>
              <a:spcAft>
                <a:spcPts val="0"/>
              </a:spcAft>
              <a:defRPr sz="1800" b="0" i="0" u="none" strike="noStrike" kern="0" cap="none" spc="0" baseline="0">
                <a:solidFill>
                  <a:srgbClr val="000000"/>
                </a:solidFill>
                <a:uFillTx/>
              </a:defRPr>
            </a:pPr>
            <a:endParaRPr lang="en-US" sz="4000" b="0" kern="0">
              <a:solidFill>
                <a:srgbClr val="FFFFFF"/>
              </a:solidFill>
              <a:latin typeface="Calibri" pitchFamily="34" charset="0"/>
              <a:cs typeface="Calibri" pitchFamily="34" charset="0"/>
            </a:endParaRPr>
          </a:p>
        </p:txBody>
      </p:sp>
      <p:sp>
        <p:nvSpPr>
          <p:cNvPr id="6" name="Rectangle 11"/>
          <p:cNvSpPr/>
          <p:nvPr/>
        </p:nvSpPr>
        <p:spPr>
          <a:xfrm>
            <a:off x="228600" y="228600"/>
            <a:ext cx="8686800" cy="1200150"/>
          </a:xfrm>
          <a:prstGeom prst="rect">
            <a:avLst/>
          </a:prstGeom>
          <a:solidFill>
            <a:srgbClr val="FFC000"/>
          </a:solidFill>
          <a:ln>
            <a:noFill/>
            <a:prstDash val="solid"/>
          </a:ln>
          <a:effectLst>
            <a:outerShdw dist="27944" dir="5400000" algn="tl">
              <a:srgbClr val="000000">
                <a:alpha val="32000"/>
              </a:srgbClr>
            </a:outerShdw>
          </a:effectLst>
        </p:spPr>
        <p:txBody>
          <a:bodyPr>
            <a:spAutoFit/>
          </a:bodyPr>
          <a:lstStyle/>
          <a:p>
            <a:pPr algn="just" fontAlgn="auto">
              <a:spcBef>
                <a:spcPts val="0"/>
              </a:spcBef>
              <a:spcAft>
                <a:spcPts val="0"/>
              </a:spcAft>
              <a:defRPr sz="1800" b="0" i="0" u="none" strike="noStrike" kern="0" cap="none" spc="0" baseline="0">
                <a:solidFill>
                  <a:srgbClr val="000000"/>
                </a:solidFill>
                <a:uFillTx/>
              </a:defRPr>
            </a:pPr>
            <a:r>
              <a:rPr lang="en-US" sz="3200" b="0" kern="0" dirty="0">
                <a:solidFill>
                  <a:srgbClr val="000000"/>
                </a:solidFill>
                <a:latin typeface="Calibri" pitchFamily="34" charset="0"/>
                <a:cs typeface="Calibri" pitchFamily="34" charset="0"/>
              </a:rPr>
              <a:t>What does the term traceability refers to?</a:t>
            </a:r>
          </a:p>
          <a:p>
            <a:pPr algn="just" fontAlgn="auto">
              <a:spcBef>
                <a:spcPts val="0"/>
              </a:spcBef>
              <a:spcAft>
                <a:spcPts val="0"/>
              </a:spcAft>
              <a:defRPr sz="1800" b="0" i="0" u="none" strike="noStrike" kern="0" cap="none" spc="0" baseline="0">
                <a:solidFill>
                  <a:srgbClr val="000000"/>
                </a:solidFill>
                <a:uFillTx/>
              </a:defRPr>
            </a:pPr>
            <a:r>
              <a:rPr lang="en-US" sz="2000" b="0" kern="0" dirty="0">
                <a:solidFill>
                  <a:srgbClr val="000000"/>
                </a:solidFill>
                <a:latin typeface="Calibri" pitchFamily="34" charset="0"/>
                <a:cs typeface="Calibri" pitchFamily="34" charset="0"/>
              </a:rPr>
              <a:t> </a:t>
            </a:r>
          </a:p>
          <a:p>
            <a:pPr algn="just" fontAlgn="auto">
              <a:spcBef>
                <a:spcPts val="0"/>
              </a:spcBef>
              <a:spcAft>
                <a:spcPts val="0"/>
              </a:spcAft>
              <a:defRPr sz="1800" b="0" i="0" u="none" strike="noStrike" kern="0" cap="none" spc="0" baseline="0">
                <a:solidFill>
                  <a:srgbClr val="000000"/>
                </a:solidFill>
                <a:uFillTx/>
              </a:defRPr>
            </a:pPr>
            <a:r>
              <a:rPr lang="en-US" sz="2000" b="0" kern="0" dirty="0">
                <a:solidFill>
                  <a:srgbClr val="000000"/>
                </a:solidFill>
                <a:latin typeface="Calibri" pitchFamily="34" charset="0"/>
                <a:cs typeface="Calibri" pitchFamily="34" charset="0"/>
              </a:rPr>
              <a:t>In Food Processing, Meat Processing, and Fresh Produce Processing</a:t>
            </a:r>
          </a:p>
        </p:txBody>
      </p:sp>
      <p:sp>
        <p:nvSpPr>
          <p:cNvPr id="11268" name="Rectangle 11"/>
          <p:cNvSpPr>
            <a:spLocks noChangeArrowheads="1"/>
          </p:cNvSpPr>
          <p:nvPr/>
        </p:nvSpPr>
        <p:spPr bwMode="auto">
          <a:xfrm>
            <a:off x="342900" y="1555750"/>
            <a:ext cx="4305300" cy="4616450"/>
          </a:xfrm>
          <a:prstGeom prst="rect">
            <a:avLst/>
          </a:prstGeom>
          <a:noFill/>
          <a:ln>
            <a:noFill/>
          </a:ln>
          <a:effectLst>
            <a:outerShdw dist="27944" dir="5400000" algn="tl" rotWithShape="0">
              <a:srgbClr val="000000">
                <a:alpha val="31998"/>
              </a:srgbClr>
            </a:outerShdw>
          </a:effectLst>
        </p:spPr>
        <p:txBody>
          <a:bodyPr>
            <a:spAutoFit/>
          </a:bodyPr>
          <a:lstStyle/>
          <a:p>
            <a:pPr algn="just">
              <a:lnSpc>
                <a:spcPct val="150000"/>
              </a:lnSpc>
              <a:defRPr/>
            </a:pPr>
            <a:r>
              <a:rPr lang="en-US" sz="2800" b="0" kern="0" dirty="0">
                <a:latin typeface="Calibri" pitchFamily="34" charset="0"/>
                <a:cs typeface="Calibri" pitchFamily="34" charset="0"/>
              </a:rPr>
              <a:t>Traceability refers to </a:t>
            </a:r>
            <a:r>
              <a:rPr lang="en-US" sz="2800" b="0" dirty="0">
                <a:latin typeface="Calibri" pitchFamily="34" charset="0"/>
                <a:cs typeface="Calibri" pitchFamily="34" charset="0"/>
              </a:rPr>
              <a:t>the recording through means of tracking media, all movement of product and steps within the production process for the investigation</a:t>
            </a:r>
            <a:r>
              <a:rPr lang="ar-KW" sz="2800" b="0" dirty="0">
                <a:latin typeface="Calibri" pitchFamily="34" charset="0"/>
                <a:cs typeface="Times New Roman" pitchFamily="18" charset="0"/>
              </a:rPr>
              <a:t> </a:t>
            </a:r>
            <a:r>
              <a:rPr lang="en-US" sz="2800" b="0" dirty="0">
                <a:latin typeface="Calibri" pitchFamily="34" charset="0"/>
                <a:cs typeface="Calibri" pitchFamily="34" charset="0"/>
              </a:rPr>
              <a:t>of contamination or recalls.</a:t>
            </a:r>
          </a:p>
        </p:txBody>
      </p:sp>
      <p:pic>
        <p:nvPicPr>
          <p:cNvPr id="11269" name="Picture 7" descr="http://www.gs1kenya.org/blog/wp-content/uploads/2012/05/produce-traceability1.jpg"/>
          <p:cNvPicPr>
            <a:picLocks noChangeAspect="1"/>
          </p:cNvPicPr>
          <p:nvPr/>
        </p:nvPicPr>
        <p:blipFill>
          <a:blip r:embed="rId2"/>
          <a:srcRect/>
          <a:stretch>
            <a:fillRect/>
          </a:stretch>
        </p:blipFill>
        <p:spPr bwMode="auto">
          <a:xfrm>
            <a:off x="5181600" y="4711700"/>
            <a:ext cx="1530350" cy="1993900"/>
          </a:xfrm>
          <a:prstGeom prst="rect">
            <a:avLst/>
          </a:prstGeom>
          <a:noFill/>
          <a:ln w="9525">
            <a:noFill/>
            <a:miter lim="800000"/>
            <a:headEnd/>
            <a:tailEnd/>
          </a:ln>
        </p:spPr>
      </p:pic>
      <p:pic>
        <p:nvPicPr>
          <p:cNvPr id="11270" name="Picture 8" descr="http://www.retailleader.net/userfiles/RL_produce.jpg"/>
          <p:cNvPicPr>
            <a:picLocks noChangeAspect="1"/>
          </p:cNvPicPr>
          <p:nvPr/>
        </p:nvPicPr>
        <p:blipFill>
          <a:blip r:embed="rId3"/>
          <a:srcRect/>
          <a:stretch>
            <a:fillRect/>
          </a:stretch>
        </p:blipFill>
        <p:spPr bwMode="auto">
          <a:xfrm>
            <a:off x="7010400" y="5029200"/>
            <a:ext cx="1719263" cy="1373188"/>
          </a:xfrm>
          <a:prstGeom prst="rect">
            <a:avLst/>
          </a:prstGeom>
          <a:noFill/>
          <a:ln w="9525">
            <a:noFill/>
            <a:miter lim="800000"/>
            <a:headEnd/>
            <a:tailEnd/>
          </a:ln>
        </p:spPr>
      </p:pic>
      <p:pic>
        <p:nvPicPr>
          <p:cNvPr id="11271" name="Picture 12" descr="http://www.st.com/internet/com/QUALITY_AND_RELIABILITY_RESOURCES/QUALITY_REPORT/QUALIFICATION_REPORT/traceability.jpg"/>
          <p:cNvPicPr>
            <a:picLocks noChangeAspect="1"/>
          </p:cNvPicPr>
          <p:nvPr/>
        </p:nvPicPr>
        <p:blipFill>
          <a:blip r:embed="rId4"/>
          <a:srcRect/>
          <a:stretch>
            <a:fillRect/>
          </a:stretch>
        </p:blipFill>
        <p:spPr bwMode="auto">
          <a:xfrm>
            <a:off x="5089525" y="1447800"/>
            <a:ext cx="3749675" cy="3124200"/>
          </a:xfrm>
          <a:prstGeom prst="rect">
            <a:avLst/>
          </a:prstGeom>
          <a:noFill/>
          <a:ln w="9525">
            <a:noFill/>
            <a:miter lim="800000"/>
            <a:headEnd/>
            <a:tailEnd/>
          </a:ln>
        </p:spPr>
      </p:pic>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1320</Words>
  <Application>Microsoft Office PowerPoint</Application>
  <PresentationFormat>On-screen Show (4:3)</PresentationFormat>
  <Paragraphs>109</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Slide 1</vt:lpstr>
      <vt:lpstr>" In The Name of Allah, The Most Beneficent, The Most Merciful"   A glance on Traceability in Halal Products  By: Dr. Hani M. Al-Mazeedi</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Conclusion</vt:lpstr>
      <vt:lpstr>Recommendations</vt:lpstr>
      <vt:lpstr>References</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20</cp:revision>
  <dcterms:created xsi:type="dcterms:W3CDTF">2018-03-23T13:26:30Z</dcterms:created>
  <dcterms:modified xsi:type="dcterms:W3CDTF">2019-07-03T12:17:42Z</dcterms:modified>
</cp:coreProperties>
</file>